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0"/>
  </p:notesMasterIdLst>
  <p:sldIdLst>
    <p:sldId id="384" r:id="rId2"/>
    <p:sldId id="315" r:id="rId3"/>
    <p:sldId id="379" r:id="rId4"/>
    <p:sldId id="377" r:id="rId5"/>
    <p:sldId id="385" r:id="rId6"/>
    <p:sldId id="386" r:id="rId7"/>
    <p:sldId id="380" r:id="rId8"/>
    <p:sldId id="322" r:id="rId9"/>
    <p:sldId id="381" r:id="rId10"/>
    <p:sldId id="320" r:id="rId11"/>
    <p:sldId id="323" r:id="rId12"/>
    <p:sldId id="387" r:id="rId13"/>
    <p:sldId id="382" r:id="rId14"/>
    <p:sldId id="325" r:id="rId15"/>
    <p:sldId id="401" r:id="rId16"/>
    <p:sldId id="395" r:id="rId17"/>
    <p:sldId id="400" r:id="rId18"/>
    <p:sldId id="399" r:id="rId19"/>
    <p:sldId id="394" r:id="rId20"/>
    <p:sldId id="383" r:id="rId21"/>
    <p:sldId id="339" r:id="rId22"/>
    <p:sldId id="370" r:id="rId23"/>
    <p:sldId id="358" r:id="rId24"/>
    <p:sldId id="402" r:id="rId25"/>
    <p:sldId id="406" r:id="rId26"/>
    <p:sldId id="411" r:id="rId27"/>
    <p:sldId id="412" r:id="rId28"/>
    <p:sldId id="413" r:id="rId29"/>
    <p:sldId id="414" r:id="rId30"/>
    <p:sldId id="415" r:id="rId31"/>
    <p:sldId id="416" r:id="rId32"/>
    <p:sldId id="417" r:id="rId33"/>
    <p:sldId id="418" r:id="rId34"/>
    <p:sldId id="419" r:id="rId35"/>
    <p:sldId id="420" r:id="rId36"/>
    <p:sldId id="421" r:id="rId37"/>
    <p:sldId id="407" r:id="rId38"/>
    <p:sldId id="409" r:id="rId39"/>
    <p:sldId id="410" r:id="rId40"/>
    <p:sldId id="287" r:id="rId41"/>
    <p:sldId id="361" r:id="rId42"/>
    <p:sldId id="404" r:id="rId43"/>
    <p:sldId id="408" r:id="rId44"/>
    <p:sldId id="405" r:id="rId45"/>
    <p:sldId id="422" r:id="rId46"/>
    <p:sldId id="423" r:id="rId47"/>
    <p:sldId id="362" r:id="rId48"/>
    <p:sldId id="294" r:id="rId4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7D6EE76-2EED-433F-9637-FA0455F98D15}">
          <p14:sldIdLst>
            <p14:sldId id="384"/>
            <p14:sldId id="315"/>
            <p14:sldId id="379"/>
            <p14:sldId id="377"/>
            <p14:sldId id="385"/>
            <p14:sldId id="386"/>
            <p14:sldId id="380"/>
            <p14:sldId id="322"/>
            <p14:sldId id="381"/>
            <p14:sldId id="320"/>
            <p14:sldId id="323"/>
            <p14:sldId id="387"/>
            <p14:sldId id="382"/>
            <p14:sldId id="325"/>
            <p14:sldId id="401"/>
            <p14:sldId id="395"/>
            <p14:sldId id="400"/>
            <p14:sldId id="399"/>
            <p14:sldId id="394"/>
          </p14:sldIdLst>
        </p14:section>
        <p14:section name="설계단계" id="{079FB007-4044-4E60-AD09-4E9512A5438F}">
          <p14:sldIdLst>
            <p14:sldId id="383"/>
            <p14:sldId id="339"/>
            <p14:sldId id="370"/>
            <p14:sldId id="358"/>
            <p14:sldId id="402"/>
            <p14:sldId id="406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07"/>
            <p14:sldId id="409"/>
            <p14:sldId id="410"/>
            <p14:sldId id="287"/>
            <p14:sldId id="361"/>
            <p14:sldId id="404"/>
            <p14:sldId id="408"/>
            <p14:sldId id="405"/>
            <p14:sldId id="422"/>
            <p14:sldId id="423"/>
            <p14:sldId id="362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5968"/>
    <a:srgbClr val="77787B"/>
    <a:srgbClr val="898989"/>
    <a:srgbClr val="3B5AA8"/>
    <a:srgbClr val="003399"/>
    <a:srgbClr val="C40452"/>
    <a:srgbClr val="9999FF"/>
    <a:srgbClr val="E2E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68" autoAdjust="0"/>
    <p:restoredTop sz="94766" autoAdjust="0"/>
  </p:normalViewPr>
  <p:slideViewPr>
    <p:cSldViewPr>
      <p:cViewPr varScale="1">
        <p:scale>
          <a:sx n="111" d="100"/>
          <a:sy n="111" d="100"/>
        </p:scale>
        <p:origin x="1212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578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A5D5A-343A-4C1A-BC9D-610EC8B80F49}" type="datetimeFigureOut">
              <a:rPr lang="ko-KR" altLang="en-US" smtClean="0"/>
              <a:pPr/>
              <a:t>2022-11-01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D85EE-51FF-49B2-AE4A-EF643293EA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8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D85EE-51FF-49B2-AE4A-EF643293EA7A}" type="slidenum">
              <a:rPr lang="ko-KR" altLang="en-US" smtClean="0"/>
              <a:pPr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216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79476CD-159D-1D2D-EB68-C7A1A68B5320}"/>
              </a:ext>
            </a:extLst>
          </p:cNvPr>
          <p:cNvSpPr/>
          <p:nvPr userDrawn="1"/>
        </p:nvSpPr>
        <p:spPr>
          <a:xfrm>
            <a:off x="8011" y="4653136"/>
            <a:ext cx="9144000" cy="2204864"/>
          </a:xfrm>
          <a:prstGeom prst="rect">
            <a:avLst/>
          </a:prstGeom>
          <a:solidFill>
            <a:srgbClr val="E2E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0C361FD8-B587-6946-3AA6-2B3EAC125E4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"/>
          <a:stretch/>
        </p:blipFill>
        <p:spPr bwMode="auto">
          <a:xfrm rot="21600000">
            <a:off x="8012" y="560921"/>
            <a:ext cx="4716016" cy="352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FF472DEF-4D10-4731-4BE0-A0C95E193473}"/>
              </a:ext>
            </a:extLst>
          </p:cNvPr>
          <p:cNvGrpSpPr/>
          <p:nvPr userDrawn="1"/>
        </p:nvGrpSpPr>
        <p:grpSpPr>
          <a:xfrm>
            <a:off x="35496" y="159023"/>
            <a:ext cx="1584176" cy="461665"/>
            <a:chOff x="683568" y="199273"/>
            <a:chExt cx="1584176" cy="461665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A3CB210F-45F0-95FF-B532-0FB4185C1AC9}"/>
                </a:ext>
              </a:extLst>
            </p:cNvPr>
            <p:cNvCxnSpPr/>
            <p:nvPr userDrawn="1"/>
          </p:nvCxnSpPr>
          <p:spPr>
            <a:xfrm>
              <a:off x="728966" y="206489"/>
              <a:ext cx="1538778" cy="0"/>
            </a:xfrm>
            <a:prstGeom prst="line">
              <a:avLst/>
            </a:prstGeom>
            <a:ln w="38100">
              <a:solidFill>
                <a:srgbClr val="3B5A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20">
              <a:extLst>
                <a:ext uri="{FF2B5EF4-FFF2-40B4-BE49-F238E27FC236}">
                  <a16:creationId xmlns:a16="http://schemas.microsoft.com/office/drawing/2014/main" id="{62EF6CAC-022B-2CCA-A8F0-8F3E3B22176D}"/>
                </a:ext>
              </a:extLst>
            </p:cNvPr>
            <p:cNvSpPr txBox="1"/>
            <p:nvPr userDrawn="1"/>
          </p:nvSpPr>
          <p:spPr>
            <a:xfrm>
              <a:off x="683568" y="199273"/>
              <a:ext cx="13163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200" b="1" dirty="0">
                  <a:solidFill>
                    <a:srgbClr val="3B5AA8"/>
                  </a:solidFill>
                  <a:latin typeface="+mn-ea"/>
                </a:rPr>
                <a:t>스마트 해상물류</a:t>
              </a:r>
              <a:endParaRPr lang="en-US" altLang="ko-KR" sz="1200" b="1" dirty="0">
                <a:solidFill>
                  <a:srgbClr val="3B5AA8"/>
                </a:solidFill>
                <a:latin typeface="+mn-ea"/>
              </a:endParaRPr>
            </a:p>
            <a:p>
              <a:r>
                <a:rPr lang="en-US" altLang="ko-KR" sz="1200" b="1" dirty="0">
                  <a:solidFill>
                    <a:srgbClr val="3B5AA8"/>
                  </a:solidFill>
                  <a:latin typeface="+mn-ea"/>
                </a:rPr>
                <a:t>ICT</a:t>
              </a:r>
              <a:r>
                <a:rPr lang="ko-KR" altLang="en-US" sz="1200" b="1" dirty="0">
                  <a:solidFill>
                    <a:srgbClr val="3B5AA8"/>
                  </a:solidFill>
                  <a:latin typeface="+mn-ea"/>
                </a:rPr>
                <a:t>멘토링</a:t>
              </a:r>
            </a:p>
          </p:txBody>
        </p:sp>
      </p:grpSp>
      <p:pic>
        <p:nvPicPr>
          <p:cNvPr id="12" name="_x189573992" descr="EMB00002db40e3a">
            <a:extLst>
              <a:ext uri="{FF2B5EF4-FFF2-40B4-BE49-F238E27FC236}">
                <a16:creationId xmlns:a16="http://schemas.microsoft.com/office/drawing/2014/main" id="{4BECA1FF-7EF6-4AF5-4425-42F0C14206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0" y="239500"/>
            <a:ext cx="779421" cy="7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C3E81B-FECA-C26F-B575-41E7AB4291F7}"/>
              </a:ext>
            </a:extLst>
          </p:cNvPr>
          <p:cNvSpPr txBox="1"/>
          <p:nvPr userDrawn="1"/>
        </p:nvSpPr>
        <p:spPr>
          <a:xfrm>
            <a:off x="3432902" y="6612453"/>
            <a:ext cx="2294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898989"/>
                </a:solidFill>
              </a:rPr>
              <a:t>스마트해상물류 </a:t>
            </a:r>
            <a:r>
              <a:rPr lang="ko-KR" altLang="en-US" sz="1200">
                <a:solidFill>
                  <a:srgbClr val="898989"/>
                </a:solidFill>
              </a:rPr>
              <a:t>▶ 제작설계서</a:t>
            </a:r>
            <a:endParaRPr lang="ko-KR" altLang="en-US" sz="1200" dirty="0">
              <a:solidFill>
                <a:srgbClr val="898989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FB233B-D253-2212-004F-B130DB2DD80A}"/>
              </a:ext>
            </a:extLst>
          </p:cNvPr>
          <p:cNvSpPr txBox="1"/>
          <p:nvPr userDrawn="1"/>
        </p:nvSpPr>
        <p:spPr>
          <a:xfrm>
            <a:off x="2991320" y="530431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>
                <a:solidFill>
                  <a:schemeClr val="tx1"/>
                </a:solidFill>
              </a:rPr>
              <a:t>팀명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785B83-6E74-89F4-0384-4009830284BF}"/>
              </a:ext>
            </a:extLst>
          </p:cNvPr>
          <p:cNvSpPr txBox="1"/>
          <p:nvPr userDrawn="1"/>
        </p:nvSpPr>
        <p:spPr>
          <a:xfrm>
            <a:off x="2991319" y="557431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팀원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2AF56F-769C-8661-7A8A-AE40EDB0052F}"/>
              </a:ext>
            </a:extLst>
          </p:cNvPr>
          <p:cNvSpPr txBox="1"/>
          <p:nvPr userDrawn="1"/>
        </p:nvSpPr>
        <p:spPr>
          <a:xfrm>
            <a:off x="2991319" y="584430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멘토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30" name="텍스트 개체 틀 29">
            <a:extLst>
              <a:ext uri="{FF2B5EF4-FFF2-40B4-BE49-F238E27FC236}">
                <a16:creationId xmlns:a16="http://schemas.microsoft.com/office/drawing/2014/main" id="{2626076D-8FC9-1748-94CB-4E19A1A59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35896" y="5304319"/>
            <a:ext cx="3168352" cy="260863"/>
          </a:xfrm>
        </p:spPr>
        <p:txBody>
          <a:bodyPr/>
          <a:lstStyle>
            <a:lvl1pPr marL="0" indent="0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</a:lstStyle>
          <a:p>
            <a:pPr lvl="0"/>
            <a:r>
              <a:rPr lang="ko-KR" altLang="en-US" dirty="0" err="1"/>
              <a:t>팀명</a:t>
            </a:r>
            <a:r>
              <a:rPr lang="ko-KR" altLang="en-US" dirty="0"/>
              <a:t> 작성</a:t>
            </a:r>
          </a:p>
        </p:txBody>
      </p:sp>
      <p:sp>
        <p:nvSpPr>
          <p:cNvPr id="31" name="텍스트 개체 틀 29">
            <a:extLst>
              <a:ext uri="{FF2B5EF4-FFF2-40B4-BE49-F238E27FC236}">
                <a16:creationId xmlns:a16="http://schemas.microsoft.com/office/drawing/2014/main" id="{04907F4E-CDEB-1901-CC5F-F23732F1ED3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5896" y="5574314"/>
            <a:ext cx="3168352" cy="260863"/>
          </a:xfrm>
        </p:spPr>
        <p:txBody>
          <a:bodyPr/>
          <a:lstStyle>
            <a:lvl1pPr marL="0" indent="0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</a:lstStyle>
          <a:p>
            <a:pPr lvl="0"/>
            <a:r>
              <a:rPr lang="ko-KR" altLang="en-US" dirty="0" err="1"/>
              <a:t>팀장→팀원</a:t>
            </a:r>
            <a:r>
              <a:rPr lang="ko-KR" altLang="en-US" dirty="0"/>
              <a:t> 순으로 작성</a:t>
            </a:r>
          </a:p>
        </p:txBody>
      </p:sp>
      <p:sp>
        <p:nvSpPr>
          <p:cNvPr id="32" name="텍스트 개체 틀 29">
            <a:extLst>
              <a:ext uri="{FF2B5EF4-FFF2-40B4-BE49-F238E27FC236}">
                <a16:creationId xmlns:a16="http://schemas.microsoft.com/office/drawing/2014/main" id="{DAF31F21-2ABB-A992-C20A-725F9B469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35896" y="5844309"/>
            <a:ext cx="1215863" cy="260863"/>
          </a:xfrm>
        </p:spPr>
        <p:txBody>
          <a:bodyPr/>
          <a:lstStyle>
            <a:lvl1pPr marL="0" indent="0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</a:lstStyle>
          <a:p>
            <a:pPr lvl="0"/>
            <a:r>
              <a:rPr lang="ko-KR" altLang="en-US" err="1"/>
              <a:t>멘토명</a:t>
            </a:r>
            <a:r>
              <a:rPr lang="ko-KR" altLang="en-US" dirty="0"/>
              <a:t> 작성</a:t>
            </a:r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8FE9C1F4-A9FC-9F4A-8F2F-249B4B5AB0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98299" y="4718507"/>
            <a:ext cx="3363422" cy="288156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1400"/>
            </a:lvl2pPr>
            <a:lvl3pPr>
              <a:defRPr sz="1400"/>
            </a:lvl3pPr>
            <a:lvl4pPr>
              <a:defRPr sz="1400"/>
            </a:lvl4pPr>
          </a:lstStyle>
          <a:p>
            <a:pPr lvl="0"/>
            <a:r>
              <a:rPr lang="en-US" altLang="ko-KR" dirty="0"/>
              <a:t>2022. 07. 00 / </a:t>
            </a:r>
            <a:r>
              <a:rPr lang="ko-KR" altLang="en-US" dirty="0"/>
              <a:t>작성일자 작성</a:t>
            </a:r>
          </a:p>
        </p:txBody>
      </p:sp>
      <p:sp>
        <p:nvSpPr>
          <p:cNvPr id="36" name="텍스트 개체 틀 35">
            <a:extLst>
              <a:ext uri="{FF2B5EF4-FFF2-40B4-BE49-F238E27FC236}">
                <a16:creationId xmlns:a16="http://schemas.microsoft.com/office/drawing/2014/main" id="{70F32F48-E321-5500-A3A2-9CF87D1040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9292" y="3246722"/>
            <a:ext cx="7772400" cy="542318"/>
          </a:xfr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rgbClr val="77787B"/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altLang="ko-KR" dirty="0"/>
              <a:t>[22_HP000] </a:t>
            </a:r>
            <a:r>
              <a:rPr lang="ko-KR" altLang="en-US" dirty="0"/>
              <a:t>프로젝트 명 작성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3DE3E0-1DDB-4539-8D38-1CFB29C1C108}"/>
              </a:ext>
            </a:extLst>
          </p:cNvPr>
          <p:cNvSpPr txBox="1"/>
          <p:nvPr userDrawn="1"/>
        </p:nvSpPr>
        <p:spPr>
          <a:xfrm>
            <a:off x="2425065" y="1870853"/>
            <a:ext cx="4293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b="1" spc="-150" dirty="0">
                <a:solidFill>
                  <a:schemeClr val="accent2">
                    <a:lumMod val="75000"/>
                  </a:schemeClr>
                </a:solidFill>
              </a:rPr>
              <a:t>제작 설계서</a:t>
            </a:r>
            <a:endParaRPr lang="en-US" altLang="ko-KR" sz="4800" dirty="0">
              <a:solidFill>
                <a:schemeClr val="tx1"/>
              </a:solidFill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AB884C-92F3-97A4-3C04-6FD118FF30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25065" y="1078765"/>
            <a:ext cx="4293870" cy="644405"/>
          </a:xfrm>
        </p:spPr>
        <p:txBody>
          <a:bodyPr>
            <a:normAutofit/>
          </a:bodyPr>
          <a:lstStyle>
            <a:lvl1pPr marL="0" indent="0" algn="ctr">
              <a:buNone/>
              <a:defRPr lang="ko-KR" altLang="en-US" sz="4000" b="1" kern="1200" spc="-150" dirty="0" smtClean="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SW</a:t>
            </a:r>
            <a:r>
              <a:rPr lang="ko-KR" altLang="en-US" dirty="0"/>
              <a:t>개발</a:t>
            </a:r>
            <a:r>
              <a:rPr lang="en-US" altLang="ko-KR" dirty="0"/>
              <a:t>/HW</a:t>
            </a:r>
            <a:r>
              <a:rPr lang="ko-KR" altLang="en-US" dirty="0"/>
              <a:t>개발</a:t>
            </a:r>
          </a:p>
        </p:txBody>
      </p:sp>
    </p:spTree>
    <p:extLst>
      <p:ext uri="{BB962C8B-B14F-4D97-AF65-F5344CB8AC3E}">
        <p14:creationId xmlns:p14="http://schemas.microsoft.com/office/powerpoint/2010/main" val="2712705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824904" y="6590257"/>
            <a:ext cx="2133600" cy="196131"/>
          </a:xfrm>
        </p:spPr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E0A52C4-2E96-2146-FA0E-49F8B273A268}"/>
              </a:ext>
            </a:extLst>
          </p:cNvPr>
          <p:cNvSpPr/>
          <p:nvPr userDrawn="1"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A533963-FD0C-141D-E8FE-DEB041196142}"/>
              </a:ext>
            </a:extLst>
          </p:cNvPr>
          <p:cNvCxnSpPr/>
          <p:nvPr userDrawn="1"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1AC3EE-2825-709F-50C8-AFA708E917CD}"/>
              </a:ext>
            </a:extLst>
          </p:cNvPr>
          <p:cNvCxnSpPr/>
          <p:nvPr userDrawn="1"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막힌 원호 10">
            <a:extLst>
              <a:ext uri="{FF2B5EF4-FFF2-40B4-BE49-F238E27FC236}">
                <a16:creationId xmlns:a16="http://schemas.microsoft.com/office/drawing/2014/main" id="{61B592D9-98A8-138E-5200-9AC8F115D59B}"/>
              </a:ext>
            </a:extLst>
          </p:cNvPr>
          <p:cNvSpPr/>
          <p:nvPr userDrawn="1"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2" name="_x189573992" descr="EMB00002db40e3a">
            <a:extLst>
              <a:ext uri="{FF2B5EF4-FFF2-40B4-BE49-F238E27FC236}">
                <a16:creationId xmlns:a16="http://schemas.microsoft.com/office/drawing/2014/main" id="{8443B6B1-AB08-7C86-F08B-DCC03FB7B2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33" y="19962"/>
            <a:ext cx="572408" cy="559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A50838-0A53-06D1-EFF4-7C97E78DC187}"/>
              </a:ext>
            </a:extLst>
          </p:cNvPr>
          <p:cNvSpPr txBox="1"/>
          <p:nvPr userDrawn="1"/>
        </p:nvSpPr>
        <p:spPr>
          <a:xfrm>
            <a:off x="1588" y="6564312"/>
            <a:ext cx="2294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898989"/>
                </a:solidFill>
              </a:rPr>
              <a:t>스마트해상물류 ▶ 제작설계서</a:t>
            </a:r>
          </a:p>
        </p:txBody>
      </p:sp>
    </p:spTree>
    <p:extLst>
      <p:ext uri="{BB962C8B-B14F-4D97-AF65-F5344CB8AC3E}">
        <p14:creationId xmlns:p14="http://schemas.microsoft.com/office/powerpoint/2010/main" val="374030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824904" y="6590257"/>
            <a:ext cx="2133600" cy="196131"/>
          </a:xfrm>
        </p:spPr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E0A52C4-2E96-2146-FA0E-49F8B273A268}"/>
              </a:ext>
            </a:extLst>
          </p:cNvPr>
          <p:cNvSpPr/>
          <p:nvPr userDrawn="1"/>
        </p:nvSpPr>
        <p:spPr>
          <a:xfrm>
            <a:off x="1367644" y="2060848"/>
            <a:ext cx="6408712" cy="149009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A533963-FD0C-141D-E8FE-DEB041196142}"/>
              </a:ext>
            </a:extLst>
          </p:cNvPr>
          <p:cNvCxnSpPr>
            <a:cxnSpLocks/>
          </p:cNvCxnSpPr>
          <p:nvPr userDrawn="1"/>
        </p:nvCxnSpPr>
        <p:spPr>
          <a:xfrm>
            <a:off x="1691680" y="2373846"/>
            <a:ext cx="302433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막힌 원호 10">
            <a:extLst>
              <a:ext uri="{FF2B5EF4-FFF2-40B4-BE49-F238E27FC236}">
                <a16:creationId xmlns:a16="http://schemas.microsoft.com/office/drawing/2014/main" id="{61B592D9-98A8-138E-5200-9AC8F115D59B}"/>
              </a:ext>
            </a:extLst>
          </p:cNvPr>
          <p:cNvSpPr/>
          <p:nvPr userDrawn="1"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2" name="_x189573992" descr="EMB00002db40e3a">
            <a:extLst>
              <a:ext uri="{FF2B5EF4-FFF2-40B4-BE49-F238E27FC236}">
                <a16:creationId xmlns:a16="http://schemas.microsoft.com/office/drawing/2014/main" id="{8443B6B1-AB08-7C86-F08B-DCC03FB7B2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333" y="19962"/>
            <a:ext cx="572408" cy="559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A50838-0A53-06D1-EFF4-7C97E78DC187}"/>
              </a:ext>
            </a:extLst>
          </p:cNvPr>
          <p:cNvSpPr txBox="1"/>
          <p:nvPr userDrawn="1"/>
        </p:nvSpPr>
        <p:spPr>
          <a:xfrm>
            <a:off x="1588" y="6564312"/>
            <a:ext cx="2294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898989"/>
                </a:solidFill>
              </a:rPr>
              <a:t>스마트해상물류 ▶ 제작설계서</a:t>
            </a:r>
          </a:p>
        </p:txBody>
      </p:sp>
    </p:spTree>
    <p:extLst>
      <p:ext uri="{BB962C8B-B14F-4D97-AF65-F5344CB8AC3E}">
        <p14:creationId xmlns:p14="http://schemas.microsoft.com/office/powerpoint/2010/main" val="98501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3">
            <a:extLst>
              <a:ext uri="{FF2B5EF4-FFF2-40B4-BE49-F238E27FC236}">
                <a16:creationId xmlns:a16="http://schemas.microsoft.com/office/drawing/2014/main" id="{63670560-3DA3-E1CC-53E0-A3D1042B419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"/>
          <a:stretch/>
        </p:blipFill>
        <p:spPr bwMode="auto">
          <a:xfrm rot="10800000">
            <a:off x="4139952" y="2948780"/>
            <a:ext cx="4837978" cy="3615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E2E1D4-4587-0E34-105B-7492736751D9}"/>
              </a:ext>
            </a:extLst>
          </p:cNvPr>
          <p:cNvSpPr txBox="1"/>
          <p:nvPr userDrawn="1"/>
        </p:nvSpPr>
        <p:spPr>
          <a:xfrm>
            <a:off x="2963451" y="2998113"/>
            <a:ext cx="32170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spc="-150" dirty="0">
                <a:solidFill>
                  <a:srgbClr val="3B5AA8"/>
                </a:solidFill>
              </a:rPr>
              <a:t>Thank you</a:t>
            </a:r>
            <a:endParaRPr lang="ko-KR" altLang="en-US" sz="5000" b="1" spc="-150" dirty="0">
              <a:solidFill>
                <a:srgbClr val="3B5AA8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91F700-35CC-3C64-B7F9-B359AE55ED4C}"/>
              </a:ext>
            </a:extLst>
          </p:cNvPr>
          <p:cNvSpPr txBox="1"/>
          <p:nvPr userDrawn="1"/>
        </p:nvSpPr>
        <p:spPr>
          <a:xfrm>
            <a:off x="1588" y="6564312"/>
            <a:ext cx="23487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898989"/>
                </a:solidFill>
              </a:rPr>
              <a:t>스마트해상물류 ▶ 제작설계서</a:t>
            </a:r>
          </a:p>
        </p:txBody>
      </p:sp>
    </p:spTree>
    <p:extLst>
      <p:ext uri="{BB962C8B-B14F-4D97-AF65-F5344CB8AC3E}">
        <p14:creationId xmlns:p14="http://schemas.microsoft.com/office/powerpoint/2010/main" val="3259381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/>
              <a:t>스마트해상물류 ▶ 프로그램 설계서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8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5" r:id="rId4"/>
  </p:sldLayoutIdLst>
  <p:hf hd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1CC71143-4BCA-4F90-9302-407E4B6779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35375" y="5303838"/>
            <a:ext cx="3168650" cy="261937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dirty="0"/>
              <a:t>ESL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F80BE7F5-65BD-9D95-81C9-5317E29CD4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35375" y="5573713"/>
            <a:ext cx="3168650" cy="261937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ko-KR" altLang="en-US" dirty="0"/>
              <a:t>이상원</a:t>
            </a:r>
            <a:r>
              <a:rPr lang="en-US" altLang="ko-KR" dirty="0"/>
              <a:t>, </a:t>
            </a:r>
            <a:r>
              <a:rPr lang="ko-KR" altLang="en-US" dirty="0"/>
              <a:t>이현수</a:t>
            </a:r>
            <a:r>
              <a:rPr lang="en-US" altLang="ko-KR" dirty="0"/>
              <a:t>, </a:t>
            </a:r>
            <a:r>
              <a:rPr lang="ko-KR" altLang="en-US" dirty="0"/>
              <a:t>김시현</a:t>
            </a:r>
            <a:r>
              <a:rPr lang="en-US" altLang="ko-KR" dirty="0"/>
              <a:t>, </a:t>
            </a:r>
            <a:r>
              <a:rPr lang="ko-KR" altLang="en-US" dirty="0"/>
              <a:t>천수빈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DDE69D16-4E5C-66C7-1179-68E6988017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35375" y="5843588"/>
            <a:ext cx="1216025" cy="261937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ko-KR" altLang="en-US" dirty="0" err="1"/>
              <a:t>현창호</a:t>
            </a:r>
            <a:endParaRPr lang="ko-KR" altLang="en-US" dirty="0"/>
          </a:p>
        </p:txBody>
      </p:sp>
      <p:sp>
        <p:nvSpPr>
          <p:cNvPr id="7173" name="텍스트 개체 틀 21">
            <a:extLst>
              <a:ext uri="{FF2B5EF4-FFF2-40B4-BE49-F238E27FC236}">
                <a16:creationId xmlns:a16="http://schemas.microsoft.com/office/drawing/2014/main" id="{7E69D970-3035-75A9-21C3-F78D827F02E0}"/>
              </a:ext>
            </a:extLst>
          </p:cNvPr>
          <p:cNvSpPr>
            <a:spLocks noGrp="1" noChangeArrowheads="1"/>
          </p:cNvSpPr>
          <p:nvPr>
            <p:ph type="body" sz="quarter" idx="17"/>
          </p:nvPr>
        </p:nvSpPr>
        <p:spPr>
          <a:xfrm>
            <a:off x="2898775" y="4718050"/>
            <a:ext cx="3362325" cy="288925"/>
          </a:xfrm>
        </p:spPr>
        <p:txBody>
          <a:bodyPr/>
          <a:lstStyle/>
          <a:p>
            <a:pPr eaLnBrk="1" hangingPunct="1"/>
            <a:r>
              <a:rPr lang="en-US" altLang="ko-KR" dirty="0"/>
              <a:t>2022.11.01</a:t>
            </a:r>
            <a:endParaRPr lang="ko-KR" altLang="en-US" dirty="0"/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5780E426-B5DB-C726-BB46-F6F6461FA42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49325" y="3246438"/>
            <a:ext cx="7772400" cy="542925"/>
          </a:xfrm>
        </p:spPr>
        <p:txBody>
          <a:bodyPr rtlCol="0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ko-KR" dirty="0"/>
              <a:t>[22_HP061]</a:t>
            </a:r>
            <a:r>
              <a:rPr lang="ko-KR" altLang="en-US" dirty="0"/>
              <a:t> 영상 기반 항만근로자 안전 </a:t>
            </a:r>
            <a:endParaRPr lang="en-US" altLang="ko-KR" dirty="0"/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ko-KR" altLang="en-US" dirty="0"/>
              <a:t>모니터링 시스템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45EC78B1-EA66-8163-C620-F76C15CEA0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25700" y="1079500"/>
            <a:ext cx="4292600" cy="642938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dirty="0"/>
              <a:t>SW</a:t>
            </a:r>
            <a:r>
              <a:rPr lang="ko-KR" altLang="en-US" dirty="0"/>
              <a:t>개발 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en-US" altLang="ko-KR" dirty="0"/>
              <a:t>HW</a:t>
            </a:r>
            <a:r>
              <a:rPr dirty="0"/>
              <a:t>개발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7" y="692696"/>
            <a:ext cx="3565521" cy="285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</a:rPr>
              <a:t>서비스 구성도 </a:t>
            </a:r>
            <a:r>
              <a:rPr lang="en-US" altLang="ko-KR" sz="1700" b="1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050" b="1">
                <a:solidFill>
                  <a:schemeClr val="bg1"/>
                </a:solidFill>
                <a:latin typeface="+mn-ea"/>
                <a:cs typeface="+mj-cs"/>
              </a:rPr>
              <a:t>서비스 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  <a:cs typeface="+mj-cs"/>
              </a:rPr>
              <a:t>시나리오</a:t>
            </a:r>
            <a:endParaRPr kumimoji="0" lang="ko-KR" altLang="en-US" sz="105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4291660" cy="43864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9E862D-DEC1-4F85-9CD2-0CF387D69237}"/>
              </a:ext>
            </a:extLst>
          </p:cNvPr>
          <p:cNvSpPr/>
          <p:nvPr/>
        </p:nvSpPr>
        <p:spPr>
          <a:xfrm>
            <a:off x="4572000" y="1473901"/>
            <a:ext cx="4291660" cy="43864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8A9913-9A69-E672-3F49-10E3B702D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E23199F-4F09-3292-9970-65A47060DFC8}"/>
              </a:ext>
            </a:extLst>
          </p:cNvPr>
          <p:cNvSpPr/>
          <p:nvPr/>
        </p:nvSpPr>
        <p:spPr>
          <a:xfrm>
            <a:off x="4581525" y="1479550"/>
            <a:ext cx="4292600" cy="43878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r>
              <a:rPr lang="ko-KR" altLang="en-US" sz="1200" b="1" dirty="0">
                <a:solidFill>
                  <a:schemeClr val="tx1"/>
                </a:solidFill>
                <a:latin typeface="+mj-ea"/>
                <a:ea typeface="+mj-ea"/>
              </a:rPr>
              <a:t>영상 획득 및 분류</a:t>
            </a:r>
            <a:r>
              <a:rPr lang="en-US" altLang="ko-KR" sz="1200" b="1" dirty="0">
                <a:solidFill>
                  <a:schemeClr val="tx1"/>
                </a:solidFill>
                <a:latin typeface="+mj-ea"/>
                <a:ea typeface="+mj-ea"/>
              </a:rPr>
              <a:t>(Camera)</a:t>
            </a:r>
            <a:endParaRPr lang="en-US" altLang="ko-KR" sz="1200" dirty="0">
              <a:latin typeface="+mj-ea"/>
              <a:ea typeface="+mj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-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 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라즈베리파이의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카메라를 통해 프레임을 계속해서 서버로 보내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  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   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준다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1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+mj-ea"/>
                <a:ea typeface="+mj-ea"/>
              </a:rPr>
              <a:t>-Back-end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라즈베리 파이 카메라로 부터 받아온 프레임을 바로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디텍션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모델로 넘겨서 상황 판단을 할 수 있도록 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eaLnBrk="1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-  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사용자에게 </a:t>
            </a:r>
            <a:r>
              <a:rPr lang="en-US" altLang="ko-KR" sz="1100" dirty="0" err="1">
                <a:solidFill>
                  <a:schemeClr val="tx1"/>
                </a:solidFill>
                <a:latin typeface="+mj-ea"/>
                <a:ea typeface="+mj-ea"/>
              </a:rPr>
              <a:t>cctv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상황을 파악할 수 있도록 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만약 </a:t>
            </a:r>
            <a:r>
              <a:rPr lang="en-US" altLang="ko-KR" sz="1100" dirty="0" err="1">
                <a:solidFill>
                  <a:schemeClr val="tx1"/>
                </a:solidFill>
                <a:latin typeface="+mj-ea"/>
                <a:ea typeface="+mj-ea"/>
              </a:rPr>
              <a:t>cctv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가 위치한 공간에서 문제가 발생했을 경우 웹페이지에 알림을 줄 수 있도록 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사고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상황에 대한 통계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정보등을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제공할 수 있도록 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ko-KR" sz="1100" dirty="0">
              <a:solidFill>
                <a:schemeClr val="tx1"/>
              </a:solidFill>
              <a:latin typeface="+mj-ea"/>
              <a:ea typeface="+mj-ea"/>
            </a:endParaRPr>
          </a:p>
          <a:p>
            <a:pPr eaLnBrk="1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en-US" altLang="ko-KR" sz="400" dirty="0">
              <a:solidFill>
                <a:schemeClr val="tx1"/>
              </a:solidFill>
              <a:latin typeface="+mj-ea"/>
              <a:ea typeface="+mj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+mj-ea"/>
                <a:ea typeface="+mj-ea"/>
              </a:rPr>
              <a:t>-Detection model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라즈베리 파이로 부터 전달받은 프레임을 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yolo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알고리즘을 통해현재 안전 수칙이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안지켜지는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상황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,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화재등을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연산한다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  <a:p>
            <a:pPr marL="171450" indent="-171450" eaLnBrk="1" latinLnBrk="1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프레임들을 일정 프레임 만큼 </a:t>
            </a:r>
            <a:r>
              <a:rPr lang="ko-KR" altLang="en-US" sz="1100" dirty="0" err="1">
                <a:solidFill>
                  <a:schemeClr val="tx1"/>
                </a:solidFill>
                <a:latin typeface="+mj-ea"/>
                <a:ea typeface="+mj-ea"/>
              </a:rPr>
              <a:t>컨테이너등에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 저장하여 일정 길이의 프레임이 어떤 상황을 가지고 있는 지를 계산하여 쓰러짐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j-ea"/>
                <a:ea typeface="+mj-ea"/>
              </a:rPr>
              <a:t>과 같은 이상행동을 연산한다</a:t>
            </a:r>
            <a:r>
              <a:rPr lang="en-US" altLang="ko-KR" sz="1100" dirty="0">
                <a:solidFill>
                  <a:schemeClr val="tx1"/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3C22C469-8E17-277D-B7FE-3C7BC6A70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93" y="2076005"/>
            <a:ext cx="4022284" cy="3182239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28181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서비스 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 dirty="0"/>
              <a:t>스마트해상물류 ▶ 프로그램 설계서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4291660" cy="43864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9E862D-DEC1-4F85-9CD2-0CF387D69237}"/>
              </a:ext>
            </a:extLst>
          </p:cNvPr>
          <p:cNvSpPr/>
          <p:nvPr/>
        </p:nvSpPr>
        <p:spPr>
          <a:xfrm>
            <a:off x="4572000" y="1473901"/>
            <a:ext cx="4291660" cy="43864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B54807-AC15-3375-7C1C-A2C9AF814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87988-7025-A8CD-ADE2-7EF95AD14141}"/>
              </a:ext>
            </a:extLst>
          </p:cNvPr>
          <p:cNvSpPr txBox="1"/>
          <p:nvPr/>
        </p:nvSpPr>
        <p:spPr>
          <a:xfrm>
            <a:off x="4854105" y="1674111"/>
            <a:ext cx="3727450" cy="41862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>
                <a:latin typeface="+mn-lt"/>
                <a:ea typeface="+mn-ea"/>
              </a:rPr>
              <a:t>&lt;frame </a:t>
            </a:r>
            <a:r>
              <a:rPr lang="ko-KR" altLang="en-US" sz="1400" b="1" dirty="0">
                <a:latin typeface="+mn-lt"/>
                <a:ea typeface="+mn-ea"/>
              </a:rPr>
              <a:t>서버 전송</a:t>
            </a:r>
            <a:r>
              <a:rPr lang="en-US" altLang="ko-KR" sz="1400" b="1" dirty="0">
                <a:latin typeface="+mn-lt"/>
                <a:ea typeface="+mn-ea"/>
              </a:rPr>
              <a:t>&gt;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 err="1">
                <a:latin typeface="+mn-lt"/>
                <a:ea typeface="+mn-ea"/>
              </a:rPr>
              <a:t>라즈베리파이</a:t>
            </a:r>
            <a:r>
              <a:rPr lang="ko-KR" altLang="en-US" sz="1400" dirty="0">
                <a:latin typeface="+mn-lt"/>
                <a:ea typeface="+mn-ea"/>
              </a:rPr>
              <a:t> 카메라를 통해 </a:t>
            </a:r>
            <a:r>
              <a:rPr lang="en-US" altLang="ko-KR" sz="1400" dirty="0">
                <a:latin typeface="+mn-lt"/>
                <a:ea typeface="+mn-ea"/>
              </a:rPr>
              <a:t>frame</a:t>
            </a:r>
            <a:r>
              <a:rPr lang="ko-KR" altLang="en-US" sz="1400" dirty="0">
                <a:latin typeface="+mn-lt"/>
                <a:ea typeface="+mn-ea"/>
              </a:rPr>
              <a:t>을 찍어 서버로 </a:t>
            </a:r>
            <a:r>
              <a:rPr lang="en-US" altLang="ko-KR" sz="1400" dirty="0">
                <a:latin typeface="+mn-lt"/>
                <a:ea typeface="+mn-ea"/>
              </a:rPr>
              <a:t>frame</a:t>
            </a:r>
            <a:r>
              <a:rPr lang="ko-KR" altLang="en-US" sz="1400" dirty="0">
                <a:latin typeface="+mn-lt"/>
                <a:ea typeface="+mn-ea"/>
              </a:rPr>
              <a:t> 데이터를 전송한다</a:t>
            </a:r>
            <a:r>
              <a:rPr lang="en-US" altLang="ko-KR" sz="1400" dirty="0">
                <a:latin typeface="+mn-lt"/>
                <a:ea typeface="+mn-ea"/>
              </a:rPr>
              <a:t>. 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서버에서는 </a:t>
            </a:r>
            <a:r>
              <a:rPr lang="en-US" altLang="ko-KR" sz="1400" dirty="0">
                <a:latin typeface="+mn-lt"/>
                <a:ea typeface="+mn-ea"/>
              </a:rPr>
              <a:t>frame</a:t>
            </a:r>
            <a:r>
              <a:rPr lang="ko-KR" altLang="en-US" sz="1400" dirty="0">
                <a:latin typeface="+mn-lt"/>
                <a:ea typeface="+mn-ea"/>
              </a:rPr>
              <a:t>을 담아서 연산한다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>
                <a:latin typeface="+mn-lt"/>
                <a:ea typeface="+mn-ea"/>
              </a:rPr>
              <a:t>&lt;</a:t>
            </a:r>
            <a:r>
              <a:rPr lang="en-US" altLang="ko-KR" sz="1400" b="1" dirty="0" err="1">
                <a:latin typeface="+mn-lt"/>
                <a:ea typeface="+mn-ea"/>
              </a:rPr>
              <a:t>Detectiom</a:t>
            </a:r>
            <a:r>
              <a:rPr lang="en-US" altLang="ko-KR" sz="1400" b="1" dirty="0">
                <a:latin typeface="+mn-lt"/>
                <a:ea typeface="+mn-ea"/>
              </a:rPr>
              <a:t> </a:t>
            </a:r>
            <a:r>
              <a:rPr lang="ko-KR" altLang="en-US" sz="1400" b="1" dirty="0">
                <a:latin typeface="+mn-lt"/>
                <a:ea typeface="+mn-ea"/>
              </a:rPr>
              <a:t>모델로 예측 제공</a:t>
            </a:r>
            <a:r>
              <a:rPr lang="en-US" altLang="ko-KR" sz="1400" b="1" dirty="0">
                <a:latin typeface="+mn-lt"/>
                <a:ea typeface="+mn-ea"/>
              </a:rPr>
              <a:t>&gt;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서버에 전달된 </a:t>
            </a:r>
            <a:r>
              <a:rPr lang="en-US" altLang="ko-KR" sz="1400" dirty="0">
                <a:latin typeface="+mn-lt"/>
                <a:ea typeface="+mn-ea"/>
              </a:rPr>
              <a:t>frame</a:t>
            </a:r>
            <a:r>
              <a:rPr lang="ko-KR" altLang="en-US" sz="1400" dirty="0">
                <a:latin typeface="+mn-lt"/>
                <a:ea typeface="+mn-ea"/>
              </a:rPr>
              <a:t>을 </a:t>
            </a:r>
            <a:r>
              <a:rPr lang="en-US" altLang="ko-KR" sz="1400" dirty="0">
                <a:latin typeface="+mn-lt"/>
                <a:ea typeface="+mn-ea"/>
              </a:rPr>
              <a:t>yolo</a:t>
            </a:r>
            <a:r>
              <a:rPr lang="ko-KR" altLang="en-US" sz="1400" dirty="0">
                <a:latin typeface="+mn-lt"/>
                <a:ea typeface="+mn-ea"/>
              </a:rPr>
              <a:t>로 연산한다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일정 프레임이 </a:t>
            </a:r>
            <a:r>
              <a:rPr lang="ko-KR" altLang="en-US" sz="1400" dirty="0" err="1">
                <a:latin typeface="+mn-lt"/>
                <a:ea typeface="+mn-ea"/>
              </a:rPr>
              <a:t>쌓일때까지</a:t>
            </a:r>
            <a:r>
              <a:rPr lang="ko-KR" altLang="en-US" sz="1400" dirty="0">
                <a:latin typeface="+mn-lt"/>
                <a:ea typeface="+mn-ea"/>
              </a:rPr>
              <a:t> </a:t>
            </a:r>
            <a:r>
              <a:rPr lang="en-US" altLang="ko-KR" sz="1400" dirty="0">
                <a:latin typeface="+mn-lt"/>
                <a:ea typeface="+mn-ea"/>
              </a:rPr>
              <a:t>queue </a:t>
            </a:r>
            <a:r>
              <a:rPr lang="ko-KR" altLang="en-US" sz="1400" dirty="0">
                <a:latin typeface="+mn-lt"/>
                <a:ea typeface="+mn-ea"/>
              </a:rPr>
              <a:t>저장소에 데이터를 저장한다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일정 수 만큼 </a:t>
            </a:r>
            <a:r>
              <a:rPr lang="en-US" altLang="ko-KR" sz="1400" dirty="0">
                <a:latin typeface="+mn-lt"/>
                <a:ea typeface="+mn-ea"/>
              </a:rPr>
              <a:t>queue</a:t>
            </a:r>
            <a:r>
              <a:rPr lang="ko-KR" altLang="en-US" sz="1400" dirty="0">
                <a:latin typeface="+mn-lt"/>
                <a:ea typeface="+mn-ea"/>
              </a:rPr>
              <a:t>에 쌓이면 해당 </a:t>
            </a:r>
            <a:r>
              <a:rPr lang="en-US" altLang="ko-KR" sz="1400" dirty="0">
                <a:latin typeface="+mn-lt"/>
                <a:ea typeface="+mn-ea"/>
              </a:rPr>
              <a:t>queue</a:t>
            </a:r>
            <a:r>
              <a:rPr lang="ko-KR" altLang="en-US" sz="1400" dirty="0">
                <a:latin typeface="+mn-lt"/>
                <a:ea typeface="+mn-ea"/>
              </a:rPr>
              <a:t>를 이상행동 연산 알고리즘을 통해 계산한다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해당 예측된 결과를 </a:t>
            </a:r>
            <a:r>
              <a:rPr lang="en-US" altLang="ko-KR" sz="1400" dirty="0">
                <a:latin typeface="+mn-lt"/>
                <a:ea typeface="+mn-ea"/>
              </a:rPr>
              <a:t>WEB</a:t>
            </a:r>
            <a:r>
              <a:rPr lang="ko-KR" altLang="en-US" sz="1400" dirty="0">
                <a:latin typeface="+mn-lt"/>
                <a:ea typeface="+mn-ea"/>
              </a:rPr>
              <a:t>에 알려준다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endParaRPr lang="en-US" altLang="ko-KR" sz="1400" b="1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>
                <a:latin typeface="+mn-lt"/>
                <a:ea typeface="+mn-ea"/>
              </a:rPr>
              <a:t> &lt;</a:t>
            </a:r>
            <a:r>
              <a:rPr lang="ko-KR" altLang="en-US" sz="1400" b="1" dirty="0">
                <a:latin typeface="+mn-lt"/>
                <a:ea typeface="+mn-ea"/>
              </a:rPr>
              <a:t>통계 결과 제공</a:t>
            </a:r>
            <a:r>
              <a:rPr lang="en-US" altLang="ko-KR" sz="1400" b="1" dirty="0">
                <a:latin typeface="+mn-lt"/>
                <a:ea typeface="+mn-ea"/>
              </a:rPr>
              <a:t>&gt;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ko-KR" altLang="en-US" sz="1400" dirty="0">
                <a:latin typeface="+mn-lt"/>
                <a:ea typeface="+mn-ea"/>
              </a:rPr>
              <a:t>예측된 사고 결과를 </a:t>
            </a:r>
            <a:r>
              <a:rPr lang="en-US" altLang="ko-KR" sz="1400" dirty="0">
                <a:latin typeface="+mn-lt"/>
                <a:ea typeface="+mn-ea"/>
              </a:rPr>
              <a:t>DB</a:t>
            </a:r>
            <a:r>
              <a:rPr lang="ko-KR" altLang="en-US" sz="1400" dirty="0">
                <a:latin typeface="+mn-lt"/>
                <a:ea typeface="+mn-ea"/>
              </a:rPr>
              <a:t>에 저장한다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57175" indent="-257175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arenR"/>
              <a:defRPr/>
            </a:pPr>
            <a:r>
              <a:rPr lang="en-US" altLang="ko-KR" sz="1400" dirty="0">
                <a:latin typeface="+mn-lt"/>
                <a:ea typeface="+mn-ea"/>
              </a:rPr>
              <a:t>WEB</a:t>
            </a:r>
            <a:r>
              <a:rPr lang="ko-KR" altLang="en-US" sz="1400" dirty="0">
                <a:latin typeface="+mn-lt"/>
                <a:ea typeface="+mn-ea"/>
              </a:rPr>
              <a:t>에서 통계 결과를 요청할 경우 </a:t>
            </a:r>
            <a:r>
              <a:rPr lang="en-US" altLang="ko-KR" sz="1400" dirty="0">
                <a:latin typeface="+mn-lt"/>
                <a:ea typeface="+mn-ea"/>
              </a:rPr>
              <a:t>DB</a:t>
            </a:r>
            <a:r>
              <a:rPr lang="ko-KR" altLang="en-US" sz="1400" dirty="0">
                <a:latin typeface="+mn-lt"/>
                <a:ea typeface="+mn-ea"/>
              </a:rPr>
              <a:t>에서 정보를 꺼내서 </a:t>
            </a:r>
            <a:r>
              <a:rPr lang="en-US" altLang="ko-KR" sz="1400" dirty="0">
                <a:latin typeface="+mn-lt"/>
                <a:ea typeface="+mn-ea"/>
              </a:rPr>
              <a:t>WEB</a:t>
            </a:r>
            <a:r>
              <a:rPr lang="ko-KR" altLang="en-US" sz="1400" dirty="0">
                <a:latin typeface="+mn-lt"/>
                <a:ea typeface="+mn-ea"/>
              </a:rPr>
              <a:t>에 시각화 해준다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dirty="0">
              <a:latin typeface="+mn-lt"/>
              <a:ea typeface="+mn-ea"/>
            </a:endParaRPr>
          </a:p>
        </p:txBody>
      </p:sp>
      <p:pic>
        <p:nvPicPr>
          <p:cNvPr id="8" name="그림 10">
            <a:extLst>
              <a:ext uri="{FF2B5EF4-FFF2-40B4-BE49-F238E27FC236}">
                <a16:creationId xmlns:a16="http://schemas.microsoft.com/office/drawing/2014/main" id="{310116E6-4C55-64AC-D625-179910C22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5" y="1940811"/>
            <a:ext cx="4049531" cy="344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1048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CB144B-0017-7A21-6661-25D0EAF4C1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12</a:t>
            </a:fld>
            <a:endParaRPr lang="ko-KR" altLang="en-US" dirty="0"/>
          </a:p>
        </p:txBody>
      </p:sp>
      <p:sp>
        <p:nvSpPr>
          <p:cNvPr id="102" name="제목 12">
            <a:extLst>
              <a:ext uri="{FF2B5EF4-FFF2-40B4-BE49-F238E27FC236}">
                <a16:creationId xmlns:a16="http://schemas.microsoft.com/office/drawing/2014/main" id="{52502BB8-3A57-F3BF-27BD-BADFEE689D5B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195263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  <a:ea typeface="+mn-ea"/>
                <a:cs typeface="+mj-cs"/>
              </a:rPr>
              <a:t>하드웨어</a:t>
            </a:r>
            <a:r>
              <a:rPr lang="en-US" altLang="ko-KR" sz="1700" b="1">
                <a:solidFill>
                  <a:schemeClr val="bg1"/>
                </a:solidFill>
                <a:latin typeface="+mn-ea"/>
                <a:ea typeface="+mn-ea"/>
                <a:cs typeface="+mj-cs"/>
              </a:rPr>
              <a:t>/</a:t>
            </a:r>
            <a:r>
              <a:rPr lang="ko-KR" altLang="en-US" sz="1700" b="1">
                <a:solidFill>
                  <a:schemeClr val="bg1"/>
                </a:solidFill>
                <a:latin typeface="+mn-ea"/>
                <a:ea typeface="+mn-ea"/>
                <a:cs typeface="+mj-cs"/>
              </a:rPr>
              <a:t>센서 구성도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pic>
        <p:nvPicPr>
          <p:cNvPr id="17413" name="그림 102">
            <a:extLst>
              <a:ext uri="{FF2B5EF4-FFF2-40B4-BE49-F238E27FC236}">
                <a16:creationId xmlns:a16="http://schemas.microsoft.com/office/drawing/2014/main" id="{9E667905-946E-F0F0-7A0D-3247B35D2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36700"/>
            <a:ext cx="4618037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929C7970-A640-1C28-4CF4-CAF59C177BFF}"/>
              </a:ext>
            </a:extLst>
          </p:cNvPr>
          <p:cNvCxnSpPr>
            <a:cxnSpLocks/>
          </p:cNvCxnSpPr>
          <p:nvPr/>
        </p:nvCxnSpPr>
        <p:spPr>
          <a:xfrm>
            <a:off x="1501775" y="3808413"/>
            <a:ext cx="0" cy="1495425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FF65DF22-61DB-413C-0534-2EDB4F393E8A}"/>
              </a:ext>
            </a:extLst>
          </p:cNvPr>
          <p:cNvCxnSpPr>
            <a:cxnSpLocks/>
          </p:cNvCxnSpPr>
          <p:nvPr/>
        </p:nvCxnSpPr>
        <p:spPr>
          <a:xfrm>
            <a:off x="1933575" y="3808413"/>
            <a:ext cx="0" cy="1223962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48009246-3CD3-1D9F-E657-55D2CDDF0669}"/>
              </a:ext>
            </a:extLst>
          </p:cNvPr>
          <p:cNvCxnSpPr>
            <a:cxnSpLocks/>
          </p:cNvCxnSpPr>
          <p:nvPr/>
        </p:nvCxnSpPr>
        <p:spPr>
          <a:xfrm>
            <a:off x="2654300" y="3252788"/>
            <a:ext cx="0" cy="1563687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7" name="TextBox 109">
            <a:extLst>
              <a:ext uri="{FF2B5EF4-FFF2-40B4-BE49-F238E27FC236}">
                <a16:creationId xmlns:a16="http://schemas.microsoft.com/office/drawing/2014/main" id="{0A60C58A-58E3-26A9-0066-B3F4A9055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9838" y="4791075"/>
            <a:ext cx="209232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200">
                <a:solidFill>
                  <a:srgbClr val="8F8E8E"/>
                </a:solidFill>
                <a:latin typeface="Noto Sans KR"/>
              </a:rPr>
              <a:t>Raspberry PI camera</a:t>
            </a:r>
            <a:endParaRPr lang="ko-KR" altLang="en-US" sz="1200"/>
          </a:p>
        </p:txBody>
      </p:sp>
      <p:sp>
        <p:nvSpPr>
          <p:cNvPr id="17418" name="TextBox 110">
            <a:extLst>
              <a:ext uri="{FF2B5EF4-FFF2-40B4-BE49-F238E27FC236}">
                <a16:creationId xmlns:a16="http://schemas.microsoft.com/office/drawing/2014/main" id="{0D32685C-63EF-9A8E-3344-8B4C89623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5625" y="5016500"/>
            <a:ext cx="209232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200">
                <a:solidFill>
                  <a:srgbClr val="8F8E8E"/>
                </a:solidFill>
                <a:latin typeface="Noto Sans KR"/>
              </a:rPr>
              <a:t>Micro HDMI</a:t>
            </a:r>
            <a:endParaRPr lang="ko-KR" altLang="en-US" sz="1200"/>
          </a:p>
        </p:txBody>
      </p:sp>
      <p:sp>
        <p:nvSpPr>
          <p:cNvPr id="17419" name="TextBox 111">
            <a:extLst>
              <a:ext uri="{FF2B5EF4-FFF2-40B4-BE49-F238E27FC236}">
                <a16:creationId xmlns:a16="http://schemas.microsoft.com/office/drawing/2014/main" id="{164E7919-1CF7-D4B9-1851-EEAFA63502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950" y="5303838"/>
            <a:ext cx="20907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200">
                <a:solidFill>
                  <a:srgbClr val="8F8E8E"/>
                </a:solidFill>
                <a:latin typeface="Noto Sans KR"/>
              </a:rPr>
              <a:t>5V 4A</a:t>
            </a:r>
            <a:endParaRPr lang="ko-KR" altLang="en-US" sz="120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AC1D5C47-C092-91D5-9506-9CD7055B6568}"/>
              </a:ext>
            </a:extLst>
          </p:cNvPr>
          <p:cNvGraphicFramePr>
            <a:graphicFrameLocks noGrp="1"/>
          </p:cNvGraphicFramePr>
          <p:nvPr/>
        </p:nvGraphicFramePr>
        <p:xfrm>
          <a:off x="4840288" y="4267200"/>
          <a:ext cx="3997325" cy="576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28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75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연결</a:t>
                      </a:r>
                    </a:p>
                  </a:txBody>
                  <a:tcPr marL="91449" marR="91449" marT="45680" marB="456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연결 단자</a:t>
                      </a:r>
                    </a:p>
                  </a:txBody>
                  <a:tcPr marL="91449" marR="91449" marT="45680" marB="456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설명</a:t>
                      </a:r>
                    </a:p>
                  </a:txBody>
                  <a:tcPr marL="91449" marR="91449" marT="45680" marB="4568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7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Pi camera</a:t>
                      </a:r>
                      <a:endParaRPr lang="ko-KR" altLang="en-US" sz="1200"/>
                    </a:p>
                  </a:txBody>
                  <a:tcPr marL="91449" marR="91449" marT="45680" marB="456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CSI Port</a:t>
                      </a:r>
                      <a:endParaRPr lang="ko-KR" altLang="en-US" sz="1200"/>
                    </a:p>
                  </a:txBody>
                  <a:tcPr marL="91449" marR="91449" marT="45680" marB="456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카메라를 위한 연결</a:t>
                      </a:r>
                    </a:p>
                  </a:txBody>
                  <a:tcPr marL="91449" marR="91449" marT="45680" marB="4568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바닥글 개체 틀 11">
            <a:extLst>
              <a:ext uri="{FF2B5EF4-FFF2-40B4-BE49-F238E27FC236}">
                <a16:creationId xmlns:a16="http://schemas.microsoft.com/office/drawing/2014/main" id="{4258F3A8-C5B0-54BB-0C5A-98A2E94E0E52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스마트해상물류 ▶ 프로그램 설계서</a:t>
            </a:r>
            <a:endParaRPr lang="ko-KR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5B1B51-B2F7-8328-3AE0-477705BB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제목 12">
            <a:extLst>
              <a:ext uri="{FF2B5EF4-FFF2-40B4-BE49-F238E27FC236}">
                <a16:creationId xmlns:a16="http://schemas.microsoft.com/office/drawing/2014/main" id="{0DA9D04F-ADE5-CC2A-DC61-800DAA615EA6}"/>
              </a:ext>
            </a:extLst>
          </p:cNvPr>
          <p:cNvSpPr txBox="1">
            <a:spLocks/>
          </p:cNvSpPr>
          <p:nvPr/>
        </p:nvSpPr>
        <p:spPr>
          <a:xfrm>
            <a:off x="1619672" y="2636912"/>
            <a:ext cx="5832648" cy="792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설계</a:t>
            </a:r>
          </a:p>
        </p:txBody>
      </p:sp>
    </p:spTree>
    <p:extLst>
      <p:ext uri="{BB962C8B-B14F-4D97-AF65-F5344CB8AC3E}">
        <p14:creationId xmlns:p14="http://schemas.microsoft.com/office/powerpoint/2010/main" val="2036133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메뉴 구성도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0E742BC-01A5-42C3-84F5-A384B06B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3" name="그룹 81">
            <a:extLst>
              <a:ext uri="{FF2B5EF4-FFF2-40B4-BE49-F238E27FC236}">
                <a16:creationId xmlns:a16="http://schemas.microsoft.com/office/drawing/2014/main" id="{EF6EEE63-1B84-3251-1D7E-7CB289384C1E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1441525"/>
            <a:ext cx="8642350" cy="4476750"/>
            <a:chOff x="251520" y="1489242"/>
            <a:chExt cx="8640960" cy="4476931"/>
          </a:xfrm>
        </p:grpSpPr>
        <p:grpSp>
          <p:nvGrpSpPr>
            <p:cNvPr id="4" name="그룹 6">
              <a:extLst>
                <a:ext uri="{FF2B5EF4-FFF2-40B4-BE49-F238E27FC236}">
                  <a16:creationId xmlns:a16="http://schemas.microsoft.com/office/drawing/2014/main" id="{64A991DF-5FFC-E465-B62A-D586032C41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520" y="1489242"/>
              <a:ext cx="8640960" cy="4476931"/>
              <a:chOff x="240064" y="1068078"/>
              <a:chExt cx="8640960" cy="5441605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2BEC9A8-218B-CE97-771C-637BAFE24F32}"/>
                  </a:ext>
                </a:extLst>
              </p:cNvPr>
              <p:cNvSpPr/>
              <p:nvPr/>
            </p:nvSpPr>
            <p:spPr>
              <a:xfrm>
                <a:off x="240064" y="1068078"/>
                <a:ext cx="8640960" cy="54416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b="1" dirty="0"/>
              </a:p>
            </p:txBody>
          </p: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0D94A039-43B2-0C78-F789-92BAB3F427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9590" y="1470095"/>
                <a:ext cx="8232301" cy="4760199"/>
                <a:chOff x="424356" y="1264875"/>
                <a:chExt cx="8232301" cy="4760199"/>
              </a:xfrm>
            </p:grpSpPr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E1EDAA9A-6894-D3FA-3632-638FC10496AA}"/>
                    </a:ext>
                  </a:extLst>
                </p:cNvPr>
                <p:cNvSpPr/>
                <p:nvPr/>
              </p:nvSpPr>
              <p:spPr>
                <a:xfrm>
                  <a:off x="424192" y="1285360"/>
                  <a:ext cx="1353920" cy="221909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ko-KR" sz="1200" b="1" dirty="0">
                      <a:solidFill>
                        <a:schemeClr val="tx1"/>
                      </a:solidFill>
                    </a:rPr>
                    <a:t>WEB </a:t>
                  </a: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화면</a:t>
                  </a:r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3163333C-4FF0-756E-6D41-0FED126FB2C2}"/>
                    </a:ext>
                  </a:extLst>
                </p:cNvPr>
                <p:cNvSpPr/>
                <p:nvPr/>
              </p:nvSpPr>
              <p:spPr>
                <a:xfrm>
                  <a:off x="2001913" y="1287289"/>
                  <a:ext cx="1353920" cy="22191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홈</a:t>
                  </a:r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A65E3F6C-8C33-87FF-BB84-A9E76F4C02FF}"/>
                    </a:ext>
                  </a:extLst>
                </p:cNvPr>
                <p:cNvSpPr/>
                <p:nvPr/>
              </p:nvSpPr>
              <p:spPr>
                <a:xfrm>
                  <a:off x="3619316" y="1289220"/>
                  <a:ext cx="1423758" cy="21419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실시간 현재영상</a:t>
                  </a: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74248859-1DE3-06B6-6DD5-B31EAD749ADF}"/>
                    </a:ext>
                  </a:extLst>
                </p:cNvPr>
                <p:cNvSpPr/>
                <p:nvPr/>
              </p:nvSpPr>
              <p:spPr>
                <a:xfrm>
                  <a:off x="3590746" y="2138264"/>
                  <a:ext cx="1353919" cy="221909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사고 통계</a:t>
                  </a:r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E57A3D32-6045-63A0-DB90-71F041D792C7}"/>
                    </a:ext>
                  </a:extLst>
                </p:cNvPr>
                <p:cNvSpPr/>
                <p:nvPr/>
              </p:nvSpPr>
              <p:spPr>
                <a:xfrm>
                  <a:off x="5222433" y="1264134"/>
                  <a:ext cx="2131669" cy="26436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ko-KR" sz="1200" b="1">
                      <a:solidFill>
                        <a:schemeClr val="tx1"/>
                      </a:solidFill>
                    </a:rPr>
                    <a:t>CCTV </a:t>
                  </a:r>
                  <a:r>
                    <a:rPr lang="ko-KR" altLang="en-US" sz="1200" b="1" dirty="0" err="1">
                      <a:solidFill>
                        <a:schemeClr val="tx1"/>
                      </a:solidFill>
                    </a:rPr>
                    <a:t>위치별실시간</a:t>
                  </a: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 영상</a:t>
                  </a:r>
                </a:p>
              </p:txBody>
            </p:sp>
            <p:cxnSp>
              <p:nvCxnSpPr>
                <p:cNvPr id="17" name="직선 연결선 15">
                  <a:extLst>
                    <a:ext uri="{FF2B5EF4-FFF2-40B4-BE49-F238E27FC236}">
                      <a16:creationId xmlns:a16="http://schemas.microsoft.com/office/drawing/2014/main" id="{03664E0A-D76A-D2CE-C3FA-CB486E1B0EDD}"/>
                    </a:ext>
                  </a:extLst>
                </p:cNvPr>
                <p:cNvCxnSpPr>
                  <a:cxnSpLocks/>
                  <a:stCxn id="10" idx="3"/>
                  <a:endCxn id="11" idx="1"/>
                </p:cNvCxnSpPr>
                <p:nvPr/>
              </p:nvCxnSpPr>
              <p:spPr>
                <a:xfrm>
                  <a:off x="1778112" y="1395350"/>
                  <a:ext cx="223801" cy="19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직선 연결선 16">
                  <a:extLst>
                    <a:ext uri="{FF2B5EF4-FFF2-40B4-BE49-F238E27FC236}">
                      <a16:creationId xmlns:a16="http://schemas.microsoft.com/office/drawing/2014/main" id="{4C8F3D8B-42C6-5D8F-C96C-E05C276540A1}"/>
                    </a:ext>
                  </a:extLst>
                </p:cNvPr>
                <p:cNvCxnSpPr>
                  <a:cxnSpLocks/>
                  <a:endCxn id="15" idx="1"/>
                </p:cNvCxnSpPr>
                <p:nvPr/>
              </p:nvCxnSpPr>
              <p:spPr>
                <a:xfrm flipV="1">
                  <a:off x="3441545" y="2250184"/>
                  <a:ext cx="149201" cy="192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직선 연결선 18">
                  <a:extLst>
                    <a:ext uri="{FF2B5EF4-FFF2-40B4-BE49-F238E27FC236}">
                      <a16:creationId xmlns:a16="http://schemas.microsoft.com/office/drawing/2014/main" id="{898CC7F1-489C-0557-2740-6881DCF807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63769" y="1389561"/>
                  <a:ext cx="225389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48">
                  <a:extLst>
                    <a:ext uri="{FF2B5EF4-FFF2-40B4-BE49-F238E27FC236}">
                      <a16:creationId xmlns:a16="http://schemas.microsoft.com/office/drawing/2014/main" id="{077A6B7A-F470-DF01-AC8F-7C7BC75ECD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3657410" y="1401139"/>
                  <a:ext cx="12698" cy="3712641"/>
                </a:xfrm>
                <a:prstGeom prst="bentConnector3">
                  <a:avLst>
                    <a:gd name="adj1" fmla="val 1800000"/>
                  </a:avLst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0">
                  <a:extLst>
                    <a:ext uri="{FF2B5EF4-FFF2-40B4-BE49-F238E27FC236}">
                      <a16:creationId xmlns:a16="http://schemas.microsoft.com/office/drawing/2014/main" id="{7774EF29-D887-1C83-FB62-CA1E166ECADA}"/>
                    </a:ext>
                  </a:extLst>
                </p:cNvPr>
                <p:cNvCxnSpPr>
                  <a:cxnSpLocks/>
                  <a:stCxn id="14" idx="3"/>
                  <a:endCxn id="16" idx="1"/>
                </p:cNvCxnSpPr>
                <p:nvPr/>
              </p:nvCxnSpPr>
              <p:spPr>
                <a:xfrm flipV="1">
                  <a:off x="5043074" y="1395350"/>
                  <a:ext cx="179359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직선 연결선 21">
                  <a:extLst>
                    <a:ext uri="{FF2B5EF4-FFF2-40B4-BE49-F238E27FC236}">
                      <a16:creationId xmlns:a16="http://schemas.microsoft.com/office/drawing/2014/main" id="{847BEB40-58D1-D4BD-E411-FA5AEB6E7D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49427" y="2228957"/>
                  <a:ext cx="223801" cy="385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직선 연결선 48">
                  <a:extLst>
                    <a:ext uri="{FF2B5EF4-FFF2-40B4-BE49-F238E27FC236}">
                      <a16:creationId xmlns:a16="http://schemas.microsoft.com/office/drawing/2014/main" id="{9F7BC54F-4D19-02D1-377D-59A3CA61DA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>
                  <a:off x="7144586" y="2672776"/>
                  <a:ext cx="14286" cy="424522"/>
                </a:xfrm>
                <a:prstGeom prst="bentConnector3">
                  <a:avLst>
                    <a:gd name="adj1" fmla="val 1800000"/>
                  </a:avLst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ACEC7106-384F-AB6D-88C1-C8E6EB20E9F3}"/>
                    </a:ext>
                  </a:extLst>
                </p:cNvPr>
                <p:cNvSpPr/>
                <p:nvPr/>
              </p:nvSpPr>
              <p:spPr>
                <a:xfrm>
                  <a:off x="3663759" y="4992211"/>
                  <a:ext cx="1353919" cy="2199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사용자</a:t>
                  </a:r>
                </a:p>
              </p:txBody>
            </p:sp>
            <p:cxnSp>
              <p:nvCxnSpPr>
                <p:cNvPr id="26" name="직선 연결선 24">
                  <a:extLst>
                    <a:ext uri="{FF2B5EF4-FFF2-40B4-BE49-F238E27FC236}">
                      <a16:creationId xmlns:a16="http://schemas.microsoft.com/office/drawing/2014/main" id="{5722B751-6370-EEB7-AFC4-409C6E6667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5196" y="4006162"/>
                  <a:ext cx="163486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3333BEBE-C5CA-0B58-1D97-32148B735F2B}"/>
                    </a:ext>
                  </a:extLst>
                </p:cNvPr>
                <p:cNvSpPr/>
                <p:nvPr/>
              </p:nvSpPr>
              <p:spPr>
                <a:xfrm>
                  <a:off x="7155697" y="2149842"/>
                  <a:ext cx="1488836" cy="2199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ko-KR" sz="1200" b="1" dirty="0">
                      <a:solidFill>
                        <a:schemeClr val="tx1"/>
                      </a:solidFill>
                    </a:rPr>
                    <a:t>NO</a:t>
                  </a:r>
                  <a:endParaRPr lang="ko-KR" altLang="en-US" sz="12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D2D2999F-781E-C973-F421-F9DDA6366F76}"/>
                    </a:ext>
                  </a:extLst>
                </p:cNvPr>
                <p:cNvSpPr/>
                <p:nvPr/>
              </p:nvSpPr>
              <p:spPr>
                <a:xfrm>
                  <a:off x="7166808" y="2522263"/>
                  <a:ext cx="1490423" cy="22191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>
                      <a:solidFill>
                        <a:schemeClr val="tx1"/>
                      </a:solidFill>
                    </a:rPr>
                    <a:t>날짜</a:t>
                  </a:r>
                  <a:endParaRPr lang="ko-KR" altLang="en-US" sz="12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5F018279-B352-4B08-CA24-5C1315CEDE2B}"/>
                    </a:ext>
                  </a:extLst>
                </p:cNvPr>
                <p:cNvSpPr/>
                <p:nvPr/>
              </p:nvSpPr>
              <p:spPr>
                <a:xfrm>
                  <a:off x="7152523" y="2962223"/>
                  <a:ext cx="1488836" cy="22191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사고 유형</a:t>
                  </a:r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50618B49-14DE-7926-28DC-CD0A3341AF03}"/>
                    </a:ext>
                  </a:extLst>
                </p:cNvPr>
                <p:cNvSpPr/>
                <p:nvPr/>
              </p:nvSpPr>
              <p:spPr>
                <a:xfrm>
                  <a:off x="5355762" y="4017740"/>
                  <a:ext cx="1676130" cy="2817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ko-KR" sz="1200" b="1" dirty="0">
                      <a:solidFill>
                        <a:schemeClr val="tx1"/>
                      </a:solidFill>
                    </a:rPr>
                    <a:t>NO</a:t>
                  </a:r>
                  <a:endParaRPr lang="ko-KR" altLang="en-US" sz="12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03ED5D94-DAC5-92B7-07A4-7DB7D80C3240}"/>
                    </a:ext>
                  </a:extLst>
                </p:cNvPr>
                <p:cNvSpPr/>
                <p:nvPr/>
              </p:nvSpPr>
              <p:spPr>
                <a:xfrm>
                  <a:off x="5393856" y="4436473"/>
                  <a:ext cx="1625339" cy="2817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주요 주제</a:t>
                  </a:r>
                </a:p>
              </p:txBody>
            </p:sp>
            <p:cxnSp>
              <p:nvCxnSpPr>
                <p:cNvPr id="33" name="직선 연결선 31">
                  <a:extLst>
                    <a:ext uri="{FF2B5EF4-FFF2-40B4-BE49-F238E27FC236}">
                      <a16:creationId xmlns:a16="http://schemas.microsoft.com/office/drawing/2014/main" id="{BB43A098-343D-D4F9-75CF-EEADE09190F7}"/>
                    </a:ext>
                  </a:extLst>
                </p:cNvPr>
                <p:cNvCxnSpPr>
                  <a:cxnSpLocks/>
                  <a:endCxn id="31" idx="1"/>
                </p:cNvCxnSpPr>
                <p:nvPr/>
              </p:nvCxnSpPr>
              <p:spPr>
                <a:xfrm flipV="1">
                  <a:off x="4958951" y="4158604"/>
                  <a:ext cx="396811" cy="19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48">
                  <a:extLst>
                    <a:ext uri="{FF2B5EF4-FFF2-40B4-BE49-F238E27FC236}">
                      <a16:creationId xmlns:a16="http://schemas.microsoft.com/office/drawing/2014/main" id="{5117471B-1722-EBE3-A694-8F5CE09B0B56}"/>
                    </a:ext>
                  </a:extLst>
                </p:cNvPr>
                <p:cNvCxnSpPr>
                  <a:cxnSpLocks/>
                  <a:stCxn id="32" idx="1"/>
                </p:cNvCxnSpPr>
                <p:nvPr/>
              </p:nvCxnSpPr>
              <p:spPr>
                <a:xfrm rot="10800000">
                  <a:off x="5100215" y="4174041"/>
                  <a:ext cx="293641" cy="403297"/>
                </a:xfrm>
                <a:prstGeom prst="bentConnector2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직사각형 34">
                  <a:extLst>
                    <a:ext uri="{FF2B5EF4-FFF2-40B4-BE49-F238E27FC236}">
                      <a16:creationId xmlns:a16="http://schemas.microsoft.com/office/drawing/2014/main" id="{409A418C-C941-6978-5C34-1C2F0FAA9CF9}"/>
                    </a:ext>
                  </a:extLst>
                </p:cNvPr>
                <p:cNvSpPr/>
                <p:nvPr/>
              </p:nvSpPr>
              <p:spPr>
                <a:xfrm>
                  <a:off x="5277986" y="5003789"/>
                  <a:ext cx="1488836" cy="2199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로그인</a:t>
                  </a:r>
                </a:p>
              </p:txBody>
            </p:sp>
            <p:sp>
              <p:nvSpPr>
                <p:cNvPr id="36" name="직사각형 35">
                  <a:extLst>
                    <a:ext uri="{FF2B5EF4-FFF2-40B4-BE49-F238E27FC236}">
                      <a16:creationId xmlns:a16="http://schemas.microsoft.com/office/drawing/2014/main" id="{0F077CA8-AC68-9AD9-E44E-55447ED5BA76}"/>
                    </a:ext>
                  </a:extLst>
                </p:cNvPr>
                <p:cNvSpPr/>
                <p:nvPr/>
              </p:nvSpPr>
              <p:spPr>
                <a:xfrm>
                  <a:off x="5197037" y="5403227"/>
                  <a:ext cx="1490422" cy="2199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회원 가입</a:t>
                  </a:r>
                </a:p>
              </p:txBody>
            </p:sp>
            <p:cxnSp>
              <p:nvCxnSpPr>
                <p:cNvPr id="37" name="직선 연결선 35">
                  <a:extLst>
                    <a:ext uri="{FF2B5EF4-FFF2-40B4-BE49-F238E27FC236}">
                      <a16:creationId xmlns:a16="http://schemas.microsoft.com/office/drawing/2014/main" id="{822AA61B-6CAD-EA21-0BD1-684ED075471A}"/>
                    </a:ext>
                  </a:extLst>
                </p:cNvPr>
                <p:cNvCxnSpPr>
                  <a:cxnSpLocks/>
                  <a:endCxn id="35" idx="1"/>
                </p:cNvCxnSpPr>
                <p:nvPr/>
              </p:nvCxnSpPr>
              <p:spPr>
                <a:xfrm>
                  <a:off x="5038313" y="5113780"/>
                  <a:ext cx="239673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48">
                  <a:extLst>
                    <a:ext uri="{FF2B5EF4-FFF2-40B4-BE49-F238E27FC236}">
                      <a16:creationId xmlns:a16="http://schemas.microsoft.com/office/drawing/2014/main" id="{A8724E18-5916-CA30-546B-25BCE5824171}"/>
                    </a:ext>
                  </a:extLst>
                </p:cNvPr>
                <p:cNvCxnSpPr>
                  <a:cxnSpLocks/>
                  <a:stCxn id="36" idx="1"/>
                </p:cNvCxnSpPr>
                <p:nvPr/>
              </p:nvCxnSpPr>
              <p:spPr>
                <a:xfrm rot="10800000">
                  <a:off x="5100215" y="5111850"/>
                  <a:ext cx="96822" cy="401367"/>
                </a:xfrm>
                <a:prstGeom prst="bentConnector2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38E0464F-C2A0-D247-4473-16E4038800B3}"/>
                    </a:ext>
                  </a:extLst>
                </p:cNvPr>
                <p:cNvSpPr/>
                <p:nvPr/>
              </p:nvSpPr>
              <p:spPr>
                <a:xfrm>
                  <a:off x="5184339" y="2132475"/>
                  <a:ext cx="1638037" cy="22191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 err="1">
                      <a:solidFill>
                        <a:schemeClr val="tx1"/>
                      </a:solidFill>
                    </a:rPr>
                    <a:t>날짜별</a:t>
                  </a: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 사고 통계</a:t>
                  </a:r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56397DB7-415C-1396-7ADE-EF334E551B8F}"/>
                    </a:ext>
                  </a:extLst>
                </p:cNvPr>
                <p:cNvSpPr/>
                <p:nvPr/>
              </p:nvSpPr>
              <p:spPr>
                <a:xfrm>
                  <a:off x="6923960" y="5403227"/>
                  <a:ext cx="1490422" cy="2199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사용자 정보 기입 </a:t>
                  </a:r>
                </a:p>
              </p:txBody>
            </p:sp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B2BA5917-D06D-2170-3F3F-89306BB55D91}"/>
                    </a:ext>
                  </a:extLst>
                </p:cNvPr>
                <p:cNvSpPr/>
                <p:nvPr/>
              </p:nvSpPr>
              <p:spPr>
                <a:xfrm>
                  <a:off x="6938244" y="5802663"/>
                  <a:ext cx="1488836" cy="22191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latin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ko-KR" altLang="en-US" sz="1200" b="1" dirty="0">
                      <a:solidFill>
                        <a:schemeClr val="tx1"/>
                      </a:solidFill>
                    </a:rPr>
                    <a:t>사용자 등록 </a:t>
                  </a:r>
                </a:p>
              </p:txBody>
            </p:sp>
            <p:cxnSp>
              <p:nvCxnSpPr>
                <p:cNvPr id="42" name="직선 연결선 40">
                  <a:extLst>
                    <a:ext uri="{FF2B5EF4-FFF2-40B4-BE49-F238E27FC236}">
                      <a16:creationId xmlns:a16="http://schemas.microsoft.com/office/drawing/2014/main" id="{DB40978C-ECD5-424B-E418-864B0BAB2EB1}"/>
                    </a:ext>
                  </a:extLst>
                </p:cNvPr>
                <p:cNvCxnSpPr>
                  <a:cxnSpLocks/>
                  <a:endCxn id="40" idx="1"/>
                </p:cNvCxnSpPr>
                <p:nvPr/>
              </p:nvCxnSpPr>
              <p:spPr>
                <a:xfrm>
                  <a:off x="6685873" y="5513216"/>
                  <a:ext cx="23808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8">
                  <a:extLst>
                    <a:ext uri="{FF2B5EF4-FFF2-40B4-BE49-F238E27FC236}">
                      <a16:creationId xmlns:a16="http://schemas.microsoft.com/office/drawing/2014/main" id="{DE58CCA4-C749-DFFB-0E00-048A923FE16F}"/>
                    </a:ext>
                  </a:extLst>
                </p:cNvPr>
                <p:cNvCxnSpPr>
                  <a:cxnSpLocks/>
                  <a:stCxn id="41" idx="1"/>
                </p:cNvCxnSpPr>
                <p:nvPr/>
              </p:nvCxnSpPr>
              <p:spPr>
                <a:xfrm rot="10800000">
                  <a:off x="6841423" y="5513216"/>
                  <a:ext cx="96821" cy="401367"/>
                </a:xfrm>
                <a:prstGeom prst="bentConnector2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9EF3953-E594-C534-7144-172C662489CD}"/>
                </a:ext>
              </a:extLst>
            </p:cNvPr>
            <p:cNvSpPr/>
            <p:nvPr/>
          </p:nvSpPr>
          <p:spPr>
            <a:xfrm>
              <a:off x="3505372" y="3799073"/>
              <a:ext cx="1353920" cy="51754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200" b="1" dirty="0" err="1">
                  <a:solidFill>
                    <a:schemeClr val="tx1"/>
                  </a:solidFill>
                </a:rPr>
                <a:t>항만별</a:t>
              </a:r>
              <a:r>
                <a:rPr lang="ko-KR" altLang="en-US" sz="1200" b="1" dirty="0">
                  <a:solidFill>
                    <a:schemeClr val="tx1"/>
                  </a:solidFill>
                </a:rPr>
                <a:t> 사건사고 뉴스</a:t>
              </a:r>
            </a:p>
          </p:txBody>
        </p:sp>
        <p:cxnSp>
          <p:nvCxnSpPr>
            <p:cNvPr id="6" name="직선 연결선 48">
              <a:extLst>
                <a:ext uri="{FF2B5EF4-FFF2-40B4-BE49-F238E27FC236}">
                  <a16:creationId xmlns:a16="http://schemas.microsoft.com/office/drawing/2014/main" id="{3B421C3F-831C-61E7-CCCD-EE7FEBC20ACB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046515" y="2551247"/>
              <a:ext cx="12698" cy="428642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80">
              <a:extLst>
                <a:ext uri="{FF2B5EF4-FFF2-40B4-BE49-F238E27FC236}">
                  <a16:creationId xmlns:a16="http://schemas.microsoft.com/office/drawing/2014/main" id="{49805B23-1474-B8C6-E1E2-F319D6F9D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17955" y="2557598"/>
              <a:ext cx="147614" cy="31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A53B854-3EC6-3F92-9B02-21619DC9FE35}"/>
              </a:ext>
            </a:extLst>
          </p:cNvPr>
          <p:cNvSpPr/>
          <p:nvPr/>
        </p:nvSpPr>
        <p:spPr bwMode="auto">
          <a:xfrm>
            <a:off x="3525838" y="3096962"/>
            <a:ext cx="1354137" cy="18256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>
                <a:solidFill>
                  <a:schemeClr val="tx1"/>
                </a:solidFill>
              </a:rPr>
              <a:t>정책 설정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18" name="직선 연결선 21">
            <a:extLst>
              <a:ext uri="{FF2B5EF4-FFF2-40B4-BE49-F238E27FC236}">
                <a16:creationId xmlns:a16="http://schemas.microsoft.com/office/drawing/2014/main" id="{8238CA45-844E-EB82-2053-78235E9CBD6B}"/>
              </a:ext>
            </a:extLst>
          </p:cNvPr>
          <p:cNvCxnSpPr>
            <a:cxnSpLocks/>
            <a:endCxn id="13" idx="1"/>
          </p:cNvCxnSpPr>
          <p:nvPr/>
        </p:nvCxnSpPr>
        <p:spPr bwMode="auto">
          <a:xfrm>
            <a:off x="3348038" y="3188243"/>
            <a:ext cx="177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83993E-C92F-0777-14B1-FB6EED6C0C38}"/>
              </a:ext>
            </a:extLst>
          </p:cNvPr>
          <p:cNvSpPr/>
          <p:nvPr/>
        </p:nvSpPr>
        <p:spPr bwMode="auto">
          <a:xfrm>
            <a:off x="482599" y="4967198"/>
            <a:ext cx="1354138" cy="5175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tx1"/>
                </a:solidFill>
              </a:rPr>
              <a:t>App</a:t>
            </a:r>
            <a:r>
              <a:rPr lang="ko-KR" altLang="en-US" sz="1200" b="1" dirty="0">
                <a:solidFill>
                  <a:schemeClr val="tx1"/>
                </a:solidFill>
              </a:rPr>
              <a:t> 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200" b="1" dirty="0">
                <a:solidFill>
                  <a:schemeClr val="tx1"/>
                </a:solidFill>
              </a:rPr>
              <a:t>사고 알림</a:t>
            </a:r>
          </a:p>
        </p:txBody>
      </p:sp>
    </p:spTree>
    <p:extLst>
      <p:ext uri="{BB962C8B-B14F-4D97-AF65-F5344CB8AC3E}">
        <p14:creationId xmlns:p14="http://schemas.microsoft.com/office/powerpoint/2010/main" val="713903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>
            <a:extLst>
              <a:ext uri="{FF2B5EF4-FFF2-40B4-BE49-F238E27FC236}">
                <a16:creationId xmlns:a16="http://schemas.microsoft.com/office/drawing/2014/main" id="{641C0688-0B78-215E-2E76-E5C9568EA7A0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273050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</a:rPr>
              <a:t>기능 처리도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</a:rPr>
              <a:t>(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</a:rPr>
              <a:t>기능 흐름도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</a:rPr>
              <a:t>)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D16668-D60F-E01D-BA21-C2F69ABF10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15</a:t>
            </a:fld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1AF73A7-540A-D717-22BD-59120619149E}"/>
              </a:ext>
            </a:extLst>
          </p:cNvPr>
          <p:cNvSpPr/>
          <p:nvPr/>
        </p:nvSpPr>
        <p:spPr>
          <a:xfrm>
            <a:off x="311150" y="1212850"/>
            <a:ext cx="8458200" cy="51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3D6E32E-1B83-1EEC-E74A-265B6FC5711C}"/>
              </a:ext>
            </a:extLst>
          </p:cNvPr>
          <p:cNvGrpSpPr/>
          <p:nvPr/>
        </p:nvGrpSpPr>
        <p:grpSpPr>
          <a:xfrm>
            <a:off x="377376" y="1408013"/>
            <a:ext cx="7554913" cy="4649787"/>
            <a:chOff x="717550" y="1443038"/>
            <a:chExt cx="7554913" cy="4649787"/>
          </a:xfrm>
        </p:grpSpPr>
        <p:sp>
          <p:nvSpPr>
            <p:cNvPr id="20486" name="TextBox 43">
              <a:extLst>
                <a:ext uri="{FF2B5EF4-FFF2-40B4-BE49-F238E27FC236}">
                  <a16:creationId xmlns:a16="http://schemas.microsoft.com/office/drawing/2014/main" id="{E58E8D2B-9F7D-1D66-FD1D-B3B5F294AE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550" y="1606550"/>
              <a:ext cx="1296988" cy="306388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400"/>
                <a:t>라즈베리파이</a:t>
              </a:r>
            </a:p>
          </p:txBody>
        </p:sp>
        <p:sp>
          <p:nvSpPr>
            <p:cNvPr id="20487" name="TextBox 44">
              <a:extLst>
                <a:ext uri="{FF2B5EF4-FFF2-40B4-BE49-F238E27FC236}">
                  <a16:creationId xmlns:a16="http://schemas.microsoft.com/office/drawing/2014/main" id="{7D25EF9E-FD29-D7FF-A0E0-BBD3BBAAEE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14675" y="1611313"/>
              <a:ext cx="663575" cy="30797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400"/>
                <a:t>서버</a:t>
              </a:r>
            </a:p>
          </p:txBody>
        </p:sp>
        <p:sp>
          <p:nvSpPr>
            <p:cNvPr id="20488" name="TextBox 45">
              <a:extLst>
                <a:ext uri="{FF2B5EF4-FFF2-40B4-BE49-F238E27FC236}">
                  <a16:creationId xmlns:a16="http://schemas.microsoft.com/office/drawing/2014/main" id="{A308F047-9C76-B4A4-89F6-EA061AF76D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9025" y="1443038"/>
              <a:ext cx="968375" cy="52387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400"/>
                <a:t>Detction</a:t>
              </a:r>
              <a:r>
                <a:rPr lang="ko-KR" altLang="en-US" sz="1400"/>
                <a:t> </a:t>
              </a:r>
              <a:r>
                <a:rPr lang="en-US" altLang="ko-KR" sz="1400"/>
                <a:t>model</a:t>
              </a:r>
              <a:endParaRPr lang="ko-KR" altLang="en-US" sz="1400"/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CB0FC5DD-1D98-D183-9487-5E9F5FBDAF28}"/>
                </a:ext>
              </a:extLst>
            </p:cNvPr>
            <p:cNvCxnSpPr>
              <a:cxnSpLocks/>
              <a:stCxn id="20486" idx="2"/>
            </p:cNvCxnSpPr>
            <p:nvPr/>
          </p:nvCxnSpPr>
          <p:spPr>
            <a:xfrm>
              <a:off x="1366838" y="1912938"/>
              <a:ext cx="20637" cy="410845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79C73E67-6FC5-8548-B550-608536BAF8E6}"/>
                </a:ext>
              </a:extLst>
            </p:cNvPr>
            <p:cNvCxnSpPr>
              <a:cxnSpLocks/>
            </p:cNvCxnSpPr>
            <p:nvPr/>
          </p:nvCxnSpPr>
          <p:spPr>
            <a:xfrm>
              <a:off x="5281613" y="1978025"/>
              <a:ext cx="22225" cy="411480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958BA62C-1196-74A4-E7E1-8C80686A624C}"/>
                </a:ext>
              </a:extLst>
            </p:cNvPr>
            <p:cNvCxnSpPr>
              <a:cxnSpLocks/>
            </p:cNvCxnSpPr>
            <p:nvPr/>
          </p:nvCxnSpPr>
          <p:spPr>
            <a:xfrm>
              <a:off x="3406775" y="1982788"/>
              <a:ext cx="9525" cy="403860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0AA8ED37-0E12-F08E-2FA8-E415C6DEA67A}"/>
                </a:ext>
              </a:extLst>
            </p:cNvPr>
            <p:cNvSpPr/>
            <p:nvPr/>
          </p:nvSpPr>
          <p:spPr>
            <a:xfrm>
              <a:off x="3300413" y="2698750"/>
              <a:ext cx="287337" cy="50323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415CFDB1-3E95-0B46-7889-5E6F8D131ADF}"/>
                </a:ext>
              </a:extLst>
            </p:cNvPr>
            <p:cNvCxnSpPr>
              <a:cxnSpLocks/>
              <a:endCxn id="50" idx="1"/>
            </p:cNvCxnSpPr>
            <p:nvPr/>
          </p:nvCxnSpPr>
          <p:spPr>
            <a:xfrm>
              <a:off x="1363663" y="2943225"/>
              <a:ext cx="1936750" cy="79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94" name="TextBox 53">
              <a:extLst>
                <a:ext uri="{FF2B5EF4-FFF2-40B4-BE49-F238E27FC236}">
                  <a16:creationId xmlns:a16="http://schemas.microsoft.com/office/drawing/2014/main" id="{0AE787BA-67FB-F19D-0F18-4A16F7055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438" y="3141663"/>
              <a:ext cx="1258887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100" b="1"/>
                <a:t>Yolo </a:t>
              </a:r>
              <a:r>
                <a:rPr lang="ko-KR" altLang="en-US" sz="1100" b="1"/>
                <a:t>결과 저장</a:t>
              </a:r>
            </a:p>
          </p:txBody>
        </p:sp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80642959-8220-BC03-091D-D8A8212E8D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7750" y="4241800"/>
              <a:ext cx="155416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DD8A70B5-8DE9-722C-F5FC-5BBBA8BD6076}"/>
                </a:ext>
              </a:extLst>
            </p:cNvPr>
            <p:cNvSpPr/>
            <p:nvPr/>
          </p:nvSpPr>
          <p:spPr>
            <a:xfrm>
              <a:off x="5099050" y="2795588"/>
              <a:ext cx="288925" cy="71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F2FF6800-E984-9B85-90B4-999965ADB857}"/>
                </a:ext>
              </a:extLst>
            </p:cNvPr>
            <p:cNvCxnSpPr>
              <a:cxnSpLocks/>
            </p:cNvCxnSpPr>
            <p:nvPr/>
          </p:nvCxnSpPr>
          <p:spPr>
            <a:xfrm>
              <a:off x="1397000" y="2308225"/>
              <a:ext cx="5622925" cy="254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98" name="TextBox 57">
              <a:extLst>
                <a:ext uri="{FF2B5EF4-FFF2-40B4-BE49-F238E27FC236}">
                  <a16:creationId xmlns:a16="http://schemas.microsoft.com/office/drawing/2014/main" id="{6FF12C48-EE07-BECD-BFA4-23E30F73A0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7475" y="2641600"/>
              <a:ext cx="1824038" cy="261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/>
                <a:t>프레임 서버로 전달</a:t>
              </a:r>
            </a:p>
          </p:txBody>
        </p:sp>
        <p:sp>
          <p:nvSpPr>
            <p:cNvPr id="20499" name="TextBox 59">
              <a:extLst>
                <a:ext uri="{FF2B5EF4-FFF2-40B4-BE49-F238E27FC236}">
                  <a16:creationId xmlns:a16="http://schemas.microsoft.com/office/drawing/2014/main" id="{0FFEFE60-3D35-950E-9581-C4351BFCA4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81675" y="3625850"/>
              <a:ext cx="1360488" cy="261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/>
                <a:t>프레임 큐에 쌓기</a:t>
              </a:r>
            </a:p>
          </p:txBody>
        </p:sp>
        <p:sp>
          <p:nvSpPr>
            <p:cNvPr id="62" name="화살표: 원형 61">
              <a:extLst>
                <a:ext uri="{FF2B5EF4-FFF2-40B4-BE49-F238E27FC236}">
                  <a16:creationId xmlns:a16="http://schemas.microsoft.com/office/drawing/2014/main" id="{8A45B237-93C0-292C-3A11-478F8874B1F7}"/>
                </a:ext>
              </a:extLst>
            </p:cNvPr>
            <p:cNvSpPr/>
            <p:nvPr/>
          </p:nvSpPr>
          <p:spPr>
            <a:xfrm rot="5400000">
              <a:off x="5071269" y="3344069"/>
              <a:ext cx="790575" cy="766763"/>
            </a:xfrm>
            <a:prstGeom prst="circularArrow">
              <a:avLst>
                <a:gd name="adj1" fmla="val 7025"/>
                <a:gd name="adj2" fmla="val 1142319"/>
                <a:gd name="adj3" fmla="val 20512197"/>
                <a:gd name="adj4" fmla="val 10868127"/>
                <a:gd name="adj5" fmla="val 12466"/>
              </a:avLst>
            </a:prstGeom>
            <a:solidFill>
              <a:schemeClr val="tx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501" name="TextBox 63">
              <a:extLst>
                <a:ext uri="{FF2B5EF4-FFF2-40B4-BE49-F238E27FC236}">
                  <a16:creationId xmlns:a16="http://schemas.microsoft.com/office/drawing/2014/main" id="{1BCF2BD0-E11E-8D9B-5C07-8C0F05F86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89725" y="1604963"/>
              <a:ext cx="1079500" cy="30797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400"/>
                <a:t>WEB </a:t>
              </a:r>
              <a:endParaRPr lang="ko-KR" altLang="en-US" sz="1400"/>
            </a:p>
          </p:txBody>
        </p: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61419692-B277-A895-10B7-5509A40D04E7}"/>
                </a:ext>
              </a:extLst>
            </p:cNvPr>
            <p:cNvCxnSpPr>
              <a:cxnSpLocks/>
            </p:cNvCxnSpPr>
            <p:nvPr/>
          </p:nvCxnSpPr>
          <p:spPr>
            <a:xfrm>
              <a:off x="7265988" y="1974850"/>
              <a:ext cx="34925" cy="4117975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03" name="TextBox 65">
              <a:extLst>
                <a:ext uri="{FF2B5EF4-FFF2-40B4-BE49-F238E27FC236}">
                  <a16:creationId xmlns:a16="http://schemas.microsoft.com/office/drawing/2014/main" id="{F7D6A0C8-AA08-85F4-BC98-BAE0B5FE57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5090" y="4532312"/>
              <a:ext cx="1471612" cy="600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 dirty="0"/>
                <a:t>실신행동</a:t>
              </a:r>
              <a:endParaRPr lang="en-US" altLang="ko-KR" sz="1100" b="1" dirty="0"/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 dirty="0"/>
                <a:t>예측 결과 </a:t>
              </a:r>
              <a:r>
                <a:rPr lang="en-US" altLang="ko-KR" sz="1100" b="1" dirty="0"/>
                <a:t>DB </a:t>
              </a:r>
              <a:r>
                <a:rPr lang="ko-KR" altLang="en-US" sz="1100" b="1" dirty="0"/>
                <a:t>저장 및 프론트에 제공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0FAC6E73-918B-F280-D459-7999976C3C7C}"/>
                </a:ext>
              </a:extLst>
            </p:cNvPr>
            <p:cNvSpPr/>
            <p:nvPr/>
          </p:nvSpPr>
          <p:spPr>
            <a:xfrm>
              <a:off x="7142163" y="4702295"/>
              <a:ext cx="287337" cy="5048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141990CD-1EC7-0F08-AB9D-A8185B7116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57588" y="3201988"/>
              <a:ext cx="1474787" cy="92075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8B393CB-B946-5E90-C2AC-7B80058093EA}"/>
                </a:ext>
              </a:extLst>
            </p:cNvPr>
            <p:cNvSpPr/>
            <p:nvPr/>
          </p:nvSpPr>
          <p:spPr>
            <a:xfrm>
              <a:off x="7126288" y="2319338"/>
              <a:ext cx="288925" cy="21145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A4C40AF4-2003-C88C-602C-980F99698E8F}"/>
                </a:ext>
              </a:extLst>
            </p:cNvPr>
            <p:cNvSpPr/>
            <p:nvPr/>
          </p:nvSpPr>
          <p:spPr>
            <a:xfrm>
              <a:off x="5105400" y="3662363"/>
              <a:ext cx="287338" cy="71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sp>
          <p:nvSpPr>
            <p:cNvPr id="20508" name="TextBox 71">
              <a:extLst>
                <a:ext uri="{FF2B5EF4-FFF2-40B4-BE49-F238E27FC236}">
                  <a16:creationId xmlns:a16="http://schemas.microsoft.com/office/drawing/2014/main" id="{555500CA-81B2-49D8-D646-2D1D2D0209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8388" y="5383213"/>
              <a:ext cx="1616075" cy="2619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100" b="1"/>
                <a:t>“</a:t>
              </a:r>
              <a:r>
                <a:rPr lang="ko-KR" altLang="en-US" sz="1100" b="1"/>
                <a:t>항만 안전 뉴스</a:t>
              </a:r>
              <a:r>
                <a:rPr lang="en-US" altLang="ko-KR" sz="1100" b="1"/>
                <a:t>”</a:t>
              </a:r>
              <a:r>
                <a:rPr lang="ko-KR" altLang="en-US" sz="1100" b="1"/>
                <a:t> 제공</a:t>
              </a: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263809F3-5DD2-3DD8-BC28-BF3E4774E5B3}"/>
                </a:ext>
              </a:extLst>
            </p:cNvPr>
            <p:cNvSpPr/>
            <p:nvPr/>
          </p:nvSpPr>
          <p:spPr>
            <a:xfrm>
              <a:off x="7157410" y="5273694"/>
              <a:ext cx="287337" cy="59848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5699A7AE-039B-2E2B-5743-0C7906D852B5}"/>
                </a:ext>
              </a:extLst>
            </p:cNvPr>
            <p:cNvCxnSpPr>
              <a:cxnSpLocks/>
            </p:cNvCxnSpPr>
            <p:nvPr/>
          </p:nvCxnSpPr>
          <p:spPr>
            <a:xfrm>
              <a:off x="3587750" y="4394200"/>
              <a:ext cx="343217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F34DAAC5-FFC1-ED87-D42C-078A30038A08}"/>
                </a:ext>
              </a:extLst>
            </p:cNvPr>
            <p:cNvSpPr/>
            <p:nvPr/>
          </p:nvSpPr>
          <p:spPr>
            <a:xfrm>
              <a:off x="3298825" y="5021263"/>
              <a:ext cx="288925" cy="57943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sp>
          <p:nvSpPr>
            <p:cNvPr id="20512" name="TextBox 78">
              <a:extLst>
                <a:ext uri="{FF2B5EF4-FFF2-40B4-BE49-F238E27FC236}">
                  <a16:creationId xmlns:a16="http://schemas.microsoft.com/office/drawing/2014/main" id="{D46A51A9-5E83-07E5-7043-CCD5C00D67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42189" y="3194963"/>
              <a:ext cx="930274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 dirty="0"/>
                <a:t>영상 스트림 및 알림</a:t>
              </a:r>
            </a:p>
          </p:txBody>
        </p:sp>
        <p:cxnSp>
          <p:nvCxnSpPr>
            <p:cNvPr id="83" name="직선 화살표 연결선 82">
              <a:extLst>
                <a:ext uri="{FF2B5EF4-FFF2-40B4-BE49-F238E27FC236}">
                  <a16:creationId xmlns:a16="http://schemas.microsoft.com/office/drawing/2014/main" id="{8A517529-C76E-3123-DFF6-A276E3D04D70}"/>
                </a:ext>
              </a:extLst>
            </p:cNvPr>
            <p:cNvCxnSpPr>
              <a:cxnSpLocks/>
            </p:cNvCxnSpPr>
            <p:nvPr/>
          </p:nvCxnSpPr>
          <p:spPr>
            <a:xfrm>
              <a:off x="3587750" y="2898775"/>
              <a:ext cx="1471613" cy="1428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14" name="TextBox 83">
              <a:extLst>
                <a:ext uri="{FF2B5EF4-FFF2-40B4-BE49-F238E27FC236}">
                  <a16:creationId xmlns:a16="http://schemas.microsoft.com/office/drawing/2014/main" id="{D6BD2028-9A46-3724-AF05-C2607CCCFC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7588" y="2381250"/>
              <a:ext cx="1681162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/>
                <a:t>프레임 </a:t>
              </a:r>
              <a:endParaRPr lang="en-US" altLang="ko-KR" sz="1100" b="1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1100" b="1"/>
                <a:t>detctction model </a:t>
              </a:r>
              <a:r>
                <a:rPr lang="ko-KR" altLang="en-US" sz="1100" b="1"/>
                <a:t>로</a:t>
              </a:r>
              <a:r>
                <a:rPr lang="en-US" altLang="ko-KR" sz="1100" b="1"/>
                <a:t> </a:t>
              </a:r>
              <a:endParaRPr lang="ko-KR" altLang="en-US" sz="1100" b="1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1627EBE-D6A8-8156-AA59-FAD67DBEE003}"/>
                </a:ext>
              </a:extLst>
            </p:cNvPr>
            <p:cNvSpPr/>
            <p:nvPr/>
          </p:nvSpPr>
          <p:spPr>
            <a:xfrm>
              <a:off x="3273425" y="3989388"/>
              <a:ext cx="287338" cy="6413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b="1" dirty="0"/>
            </a:p>
          </p:txBody>
        </p: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E9D55BF-090B-1B0E-7FF9-A648A79C2FA3}"/>
                </a:ext>
              </a:extLst>
            </p:cNvPr>
            <p:cNvCxnSpPr>
              <a:cxnSpLocks/>
            </p:cNvCxnSpPr>
            <p:nvPr/>
          </p:nvCxnSpPr>
          <p:spPr>
            <a:xfrm>
              <a:off x="3587750" y="5311775"/>
              <a:ext cx="343217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17" name="TextBox 100">
              <a:extLst>
                <a:ext uri="{FF2B5EF4-FFF2-40B4-BE49-F238E27FC236}">
                  <a16:creationId xmlns:a16="http://schemas.microsoft.com/office/drawing/2014/main" id="{5FCC415E-1515-B11E-2806-D4D65579F0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7113" y="4739263"/>
              <a:ext cx="860426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5pPr>
              <a:lvl6pPr marL="25146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6pPr>
              <a:lvl7pPr marL="29718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7pPr>
              <a:lvl8pPr marL="34290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8pPr>
              <a:lvl9pPr marL="3886200" indent="-228600" eaLnBrk="0" fontAlgn="base" latinLnBrk="1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ko-KR" altLang="en-US" sz="1100" b="1" dirty="0"/>
                <a:t>사고 통계 서비스</a:t>
              </a:r>
            </a:p>
          </p:txBody>
        </p:sp>
      </p:grpSp>
      <p:sp>
        <p:nvSpPr>
          <p:cNvPr id="3" name="바닥글 개체 틀 11">
            <a:extLst>
              <a:ext uri="{FF2B5EF4-FFF2-40B4-BE49-F238E27FC236}">
                <a16:creationId xmlns:a16="http://schemas.microsoft.com/office/drawing/2014/main" id="{16A52E39-A797-7A38-BF86-9EFB0048472C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스마트해상물류 ▶ 프로그램 설계서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7DE34C7-8694-E647-1486-1C1F44C28B11}"/>
              </a:ext>
            </a:extLst>
          </p:cNvPr>
          <p:cNvCxnSpPr>
            <a:cxnSpLocks/>
          </p:cNvCxnSpPr>
          <p:nvPr/>
        </p:nvCxnSpPr>
        <p:spPr>
          <a:xfrm>
            <a:off x="8279142" y="1949350"/>
            <a:ext cx="20637" cy="410845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C6DDD6E2-E2DF-3C48-0D77-C8B12E7EB1CF}"/>
              </a:ext>
            </a:extLst>
          </p:cNvPr>
          <p:cNvCxnSpPr>
            <a:cxnSpLocks/>
          </p:cNvCxnSpPr>
          <p:nvPr/>
        </p:nvCxnSpPr>
        <p:spPr>
          <a:xfrm>
            <a:off x="3247576" y="4497287"/>
            <a:ext cx="5031566" cy="301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63">
            <a:extLst>
              <a:ext uri="{FF2B5EF4-FFF2-40B4-BE49-F238E27FC236}">
                <a16:creationId xmlns:a16="http://schemas.microsoft.com/office/drawing/2014/main" id="{ACBDF409-2F8A-F329-8349-27599C13B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7950" y="1576287"/>
            <a:ext cx="968375" cy="30797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APP </a:t>
            </a:r>
            <a:endParaRPr lang="ko-KR" altLang="en-US" sz="1400" dirty="0"/>
          </a:p>
        </p:txBody>
      </p:sp>
      <p:sp>
        <p:nvSpPr>
          <p:cNvPr id="10" name="TextBox 78">
            <a:extLst>
              <a:ext uri="{FF2B5EF4-FFF2-40B4-BE49-F238E27FC236}">
                <a16:creationId xmlns:a16="http://schemas.microsoft.com/office/drawing/2014/main" id="{B5257E58-BB4F-3A61-A690-6B4C5421EB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9878" y="4027941"/>
            <a:ext cx="93027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ko-KR" altLang="en-US" sz="1100" b="1" dirty="0"/>
              <a:t>사고 알림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>
            <a:extLst>
              <a:ext uri="{FF2B5EF4-FFF2-40B4-BE49-F238E27FC236}">
                <a16:creationId xmlns:a16="http://schemas.microsoft.com/office/drawing/2014/main" id="{78DC060F-698E-A74E-AF62-04CDB9F5F56B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273050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알고리즘 명세서 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D02E429-9768-4FB5-4D25-662E943081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16</a:t>
            </a:fld>
            <a:endParaRPr lang="ko-KR" altLang="en-US" dirty="0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C21CEF32-5673-3984-7737-1F34809EB0EC}"/>
              </a:ext>
            </a:extLst>
          </p:cNvPr>
          <p:cNvCxnSpPr/>
          <p:nvPr/>
        </p:nvCxnSpPr>
        <p:spPr>
          <a:xfrm>
            <a:off x="1330325" y="1400175"/>
            <a:ext cx="259238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15DC98B-0A73-EEA0-CC9C-D770A3D0CA51}"/>
              </a:ext>
            </a:extLst>
          </p:cNvPr>
          <p:cNvSpPr/>
          <p:nvPr/>
        </p:nvSpPr>
        <p:spPr>
          <a:xfrm>
            <a:off x="222250" y="1382713"/>
            <a:ext cx="4464050" cy="48545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C6556A3-422C-A2C2-AEA4-2A3059C4CB39}"/>
              </a:ext>
            </a:extLst>
          </p:cNvPr>
          <p:cNvSpPr/>
          <p:nvPr/>
        </p:nvSpPr>
        <p:spPr>
          <a:xfrm>
            <a:off x="4714875" y="1382713"/>
            <a:ext cx="4148138" cy="48545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EB63E77-B341-EB4C-9F03-D1D8E4B7AB84}"/>
              </a:ext>
            </a:extLst>
          </p:cNvPr>
          <p:cNvSpPr/>
          <p:nvPr/>
        </p:nvSpPr>
        <p:spPr>
          <a:xfrm>
            <a:off x="946150" y="2144713"/>
            <a:ext cx="701675" cy="385762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New frame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46FC321A-3FDF-D68E-4344-4824780C46A6}"/>
              </a:ext>
            </a:extLst>
          </p:cNvPr>
          <p:cNvSpPr/>
          <p:nvPr/>
        </p:nvSpPr>
        <p:spPr>
          <a:xfrm>
            <a:off x="963613" y="5237163"/>
            <a:ext cx="735012" cy="385762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Next frame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A59DF86C-A29E-CE8E-9CB3-F54D86FB32D4}"/>
              </a:ext>
            </a:extLst>
          </p:cNvPr>
          <p:cNvSpPr/>
          <p:nvPr/>
        </p:nvSpPr>
        <p:spPr>
          <a:xfrm>
            <a:off x="700088" y="2711450"/>
            <a:ext cx="1192212" cy="385763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②</a:t>
            </a:r>
            <a:r>
              <a:rPr lang="ko-KR" altLang="en-US" sz="1000" b="1" dirty="0">
                <a:solidFill>
                  <a:schemeClr val="tx1"/>
                </a:solidFill>
              </a:rPr>
              <a:t> 객체탐지 시도</a:t>
            </a:r>
          </a:p>
        </p:txBody>
      </p:sp>
      <p:sp>
        <p:nvSpPr>
          <p:cNvPr id="61" name="순서도: 판단 60">
            <a:extLst>
              <a:ext uri="{FF2B5EF4-FFF2-40B4-BE49-F238E27FC236}">
                <a16:creationId xmlns:a16="http://schemas.microsoft.com/office/drawing/2014/main" id="{060B46A7-D4FC-DF4F-248A-18C36FD0EDA6}"/>
              </a:ext>
            </a:extLst>
          </p:cNvPr>
          <p:cNvSpPr/>
          <p:nvPr/>
        </p:nvSpPr>
        <p:spPr>
          <a:xfrm>
            <a:off x="376238" y="3238500"/>
            <a:ext cx="1873250" cy="708025"/>
          </a:xfrm>
          <a:prstGeom prst="flowChartDecision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Yolo tiny</a:t>
            </a:r>
            <a:r>
              <a:rPr lang="ko-KR" altLang="en-US" sz="1000" b="1" dirty="0">
                <a:solidFill>
                  <a:schemeClr val="tx1"/>
                </a:solidFill>
              </a:rPr>
              <a:t>를 사용해 안전 수칙 위반 노동자 및 화재가 탐지된다면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CE972094-610E-721C-5DF7-ECB6365788DD}"/>
              </a:ext>
            </a:extLst>
          </p:cNvPr>
          <p:cNvCxnSpPr>
            <a:cxnSpLocks/>
            <a:stCxn id="81" idx="2"/>
            <a:endCxn id="53" idx="0"/>
          </p:cNvCxnSpPr>
          <p:nvPr/>
        </p:nvCxnSpPr>
        <p:spPr>
          <a:xfrm>
            <a:off x="1330325" y="4911725"/>
            <a:ext cx="0" cy="3254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5A426776-E112-3604-40EC-89DA2D5E015D}"/>
              </a:ext>
            </a:extLst>
          </p:cNvPr>
          <p:cNvCxnSpPr>
            <a:cxnSpLocks/>
          </p:cNvCxnSpPr>
          <p:nvPr/>
        </p:nvCxnSpPr>
        <p:spPr>
          <a:xfrm>
            <a:off x="1296988" y="1884363"/>
            <a:ext cx="0" cy="2381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18" name="TextBox 75">
            <a:extLst>
              <a:ext uri="{FF2B5EF4-FFF2-40B4-BE49-F238E27FC236}">
                <a16:creationId xmlns:a16="http://schemas.microsoft.com/office/drawing/2014/main" id="{E20B51B1-8CC6-D5E2-17FD-29041531A6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9850" y="3957638"/>
            <a:ext cx="4826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000" b="1"/>
              <a:t>True</a:t>
            </a:r>
            <a:endParaRPr lang="ko-KR" altLang="en-US" sz="1000" b="1"/>
          </a:p>
        </p:txBody>
      </p:sp>
      <p:sp>
        <p:nvSpPr>
          <p:cNvPr id="21519" name="TextBox 76">
            <a:extLst>
              <a:ext uri="{FF2B5EF4-FFF2-40B4-BE49-F238E27FC236}">
                <a16:creationId xmlns:a16="http://schemas.microsoft.com/office/drawing/2014/main" id="{86E00057-A6E8-3679-A63A-E072A1359A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8525" y="3332163"/>
            <a:ext cx="5556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000" b="1"/>
              <a:t>False</a:t>
            </a:r>
            <a:endParaRPr lang="ko-KR" altLang="en-US" sz="1000" b="1"/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BAD19EF7-DDF3-B3C8-602B-F51BDDA8749D}"/>
              </a:ext>
            </a:extLst>
          </p:cNvPr>
          <p:cNvCxnSpPr>
            <a:cxnSpLocks/>
          </p:cNvCxnSpPr>
          <p:nvPr/>
        </p:nvCxnSpPr>
        <p:spPr>
          <a:xfrm>
            <a:off x="1308100" y="3946525"/>
            <a:ext cx="0" cy="3127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C094C7B2-89EC-AF43-4117-EF5FD163562F}"/>
              </a:ext>
            </a:extLst>
          </p:cNvPr>
          <p:cNvCxnSpPr>
            <a:cxnSpLocks/>
            <a:stCxn id="61" idx="3"/>
            <a:endCxn id="53" idx="3"/>
          </p:cNvCxnSpPr>
          <p:nvPr/>
        </p:nvCxnSpPr>
        <p:spPr>
          <a:xfrm flipH="1">
            <a:off x="1698625" y="3592513"/>
            <a:ext cx="550863" cy="1836737"/>
          </a:xfrm>
          <a:prstGeom prst="bentConnector3">
            <a:avLst>
              <a:gd name="adj1" fmla="val -4148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610BD96F-22F8-55E8-1892-31AA1CC3C590}"/>
              </a:ext>
            </a:extLst>
          </p:cNvPr>
          <p:cNvSpPr/>
          <p:nvPr/>
        </p:nvSpPr>
        <p:spPr>
          <a:xfrm>
            <a:off x="595313" y="4270375"/>
            <a:ext cx="1471612" cy="64135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③</a:t>
            </a:r>
            <a:r>
              <a:rPr lang="ko-KR" altLang="en-US" sz="1000" b="1" dirty="0">
                <a:solidFill>
                  <a:schemeClr val="tx1"/>
                </a:solidFill>
              </a:rPr>
              <a:t> 탐지 </a:t>
            </a:r>
            <a:r>
              <a:rPr lang="ko-KR" altLang="en-US" sz="1000" b="1" dirty="0">
                <a:solidFill>
                  <a:schemeClr val="tx1"/>
                </a:solidFill>
                <a:latin typeface="-apple-system"/>
              </a:rPr>
              <a:t>데이터 </a:t>
            </a:r>
            <a:r>
              <a:rPr lang="en-US" altLang="ko-KR" sz="1000" b="1" dirty="0">
                <a:solidFill>
                  <a:schemeClr val="tx1"/>
                </a:solidFill>
                <a:latin typeface="-apple-system"/>
              </a:rPr>
              <a:t>DB</a:t>
            </a:r>
            <a:r>
              <a:rPr lang="ko-KR" altLang="en-US" sz="1000" b="1" dirty="0">
                <a:solidFill>
                  <a:schemeClr val="tx1"/>
                </a:solidFill>
                <a:latin typeface="-apple-system"/>
              </a:rPr>
              <a:t>  전송 및 프론트 페이지에 알림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F60A2DF9-7D3B-08E9-8AE3-496B1C4F43B1}"/>
              </a:ext>
            </a:extLst>
          </p:cNvPr>
          <p:cNvSpPr/>
          <p:nvPr/>
        </p:nvSpPr>
        <p:spPr>
          <a:xfrm>
            <a:off x="919163" y="1508125"/>
            <a:ext cx="822325" cy="385763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Program start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F7ECC020-AFA8-99E0-641F-3DDB175529A7}"/>
              </a:ext>
            </a:extLst>
          </p:cNvPr>
          <p:cNvCxnSpPr>
            <a:cxnSpLocks/>
            <a:stCxn id="42" idx="2"/>
            <a:endCxn id="59" idx="0"/>
          </p:cNvCxnSpPr>
          <p:nvPr/>
        </p:nvCxnSpPr>
        <p:spPr>
          <a:xfrm flipH="1">
            <a:off x="1296988" y="2530475"/>
            <a:ext cx="0" cy="1809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C80E73E3-F501-6EB3-1CE2-C69041A92F55}"/>
              </a:ext>
            </a:extLst>
          </p:cNvPr>
          <p:cNvCxnSpPr>
            <a:cxnSpLocks/>
          </p:cNvCxnSpPr>
          <p:nvPr/>
        </p:nvCxnSpPr>
        <p:spPr>
          <a:xfrm>
            <a:off x="1320800" y="3065463"/>
            <a:ext cx="1588" cy="182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26" name="TextBox 87">
            <a:extLst>
              <a:ext uri="{FF2B5EF4-FFF2-40B4-BE49-F238E27FC236}">
                <a16:creationId xmlns:a16="http://schemas.microsoft.com/office/drawing/2014/main" id="{A8017273-FA91-4143-17BF-8D9AA57641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1781175"/>
            <a:ext cx="4144963" cy="35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b="1" dirty="0"/>
              <a:t>O </a:t>
            </a:r>
            <a:r>
              <a:rPr lang="ko-KR" altLang="en-US" sz="1400" b="1" dirty="0"/>
              <a:t>인공지능 탐지 알고리즘 시나리오</a:t>
            </a:r>
            <a:endParaRPr lang="en-US" altLang="ko-KR" sz="1400" b="1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1. </a:t>
            </a:r>
            <a:r>
              <a:rPr lang="ko-KR" altLang="en-US" sz="1400" dirty="0" err="1"/>
              <a:t>라즈베리파이</a:t>
            </a:r>
            <a:r>
              <a:rPr lang="ko-KR" altLang="en-US" sz="1400" dirty="0"/>
              <a:t> 카메라로부터 프레임을 받는다</a:t>
            </a:r>
            <a:r>
              <a:rPr lang="en-US" altLang="ko-KR" sz="1400" dirty="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2. </a:t>
            </a:r>
            <a:r>
              <a:rPr lang="ko-KR" altLang="en-US" sz="1400" dirty="0"/>
              <a:t>프레임을  서버로 전송한다</a:t>
            </a:r>
            <a:r>
              <a:rPr lang="en-US" altLang="ko-KR" sz="1400" dirty="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3. </a:t>
            </a:r>
            <a:r>
              <a:rPr lang="ko-KR" altLang="en-US" sz="1400" dirty="0"/>
              <a:t>서버에서 </a:t>
            </a:r>
            <a:r>
              <a:rPr lang="en-US" altLang="ko-KR" sz="1400" dirty="0"/>
              <a:t>yolo </a:t>
            </a:r>
            <a:r>
              <a:rPr lang="ko-KR" altLang="en-US" sz="1400" dirty="0"/>
              <a:t>로 어떠한 객체가 탐지되는지 </a:t>
            </a: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확인을 한다</a:t>
            </a:r>
            <a:r>
              <a:rPr lang="en-US" altLang="ko-KR" sz="1400" dirty="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4. </a:t>
            </a:r>
            <a:r>
              <a:rPr lang="ko-KR" altLang="en-US" sz="1400" dirty="0"/>
              <a:t>일정 프레임 만큼 </a:t>
            </a:r>
            <a:r>
              <a:rPr lang="en-US" altLang="ko-KR" sz="1400" dirty="0"/>
              <a:t>frame</a:t>
            </a:r>
            <a:r>
              <a:rPr lang="ko-KR" altLang="en-US" sz="1400" dirty="0"/>
              <a:t>을 </a:t>
            </a:r>
            <a:r>
              <a:rPr lang="en-US" altLang="ko-KR" sz="1400" dirty="0"/>
              <a:t>queue </a:t>
            </a:r>
            <a:r>
              <a:rPr lang="ko-KR" altLang="en-US" sz="1400" dirty="0"/>
              <a:t>저장소에 </a:t>
            </a: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    </a:t>
            </a:r>
            <a:r>
              <a:rPr lang="ko-KR" altLang="en-US" sz="1400" dirty="0"/>
              <a:t>쌓는다</a:t>
            </a:r>
            <a:r>
              <a:rPr lang="en-US" altLang="ko-KR" sz="1400" dirty="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5. queue</a:t>
            </a:r>
            <a:r>
              <a:rPr lang="ko-KR" altLang="en-US" sz="1400" dirty="0"/>
              <a:t> 저장소를 이상행동 추출 알고리즘에 </a:t>
            </a: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넣어서 어떤 행동 상황인지를 파악한다</a:t>
            </a:r>
            <a:r>
              <a:rPr lang="en-US" altLang="ko-KR" sz="1400" dirty="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/>
              <a:t>6.  </a:t>
            </a:r>
            <a:r>
              <a:rPr lang="ko-KR" altLang="en-US" sz="1400" dirty="0"/>
              <a:t>위의 과정을 계속해서 프레임을 받아 수행한다</a:t>
            </a:r>
            <a:r>
              <a:rPr lang="en-US" altLang="ko-KR" sz="1400" dirty="0"/>
              <a:t>.</a:t>
            </a:r>
          </a:p>
        </p:txBody>
      </p:sp>
      <p:cxnSp>
        <p:nvCxnSpPr>
          <p:cNvPr id="89" name="연결선: 꺾임 88">
            <a:extLst>
              <a:ext uri="{FF2B5EF4-FFF2-40B4-BE49-F238E27FC236}">
                <a16:creationId xmlns:a16="http://schemas.microsoft.com/office/drawing/2014/main" id="{BBA7A56F-5DA2-A837-8069-E1E65E6C21DA}"/>
              </a:ext>
            </a:extLst>
          </p:cNvPr>
          <p:cNvCxnSpPr>
            <a:cxnSpLocks/>
            <a:stCxn id="53" idx="2"/>
            <a:endCxn id="90" idx="2"/>
          </p:cNvCxnSpPr>
          <p:nvPr/>
        </p:nvCxnSpPr>
        <p:spPr>
          <a:xfrm rot="5400000" flipH="1" flipV="1">
            <a:off x="1702594" y="4145756"/>
            <a:ext cx="1104900" cy="1849438"/>
          </a:xfrm>
          <a:prstGeom prst="bentConnector3">
            <a:avLst>
              <a:gd name="adj1" fmla="val -2068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순서도: 판단 89">
            <a:extLst>
              <a:ext uri="{FF2B5EF4-FFF2-40B4-BE49-F238E27FC236}">
                <a16:creationId xmlns:a16="http://schemas.microsoft.com/office/drawing/2014/main" id="{4D3F729E-73C3-4B88-FC2B-D4F65635E233}"/>
              </a:ext>
            </a:extLst>
          </p:cNvPr>
          <p:cNvSpPr/>
          <p:nvPr/>
        </p:nvSpPr>
        <p:spPr>
          <a:xfrm>
            <a:off x="2600325" y="3810000"/>
            <a:ext cx="1158875" cy="708025"/>
          </a:xfrm>
          <a:prstGeom prst="flowChartDecision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b="1" dirty="0">
                <a:solidFill>
                  <a:schemeClr val="tx1"/>
                </a:solidFill>
              </a:rPr>
              <a:t>일정 수준의 </a:t>
            </a:r>
            <a:r>
              <a:rPr lang="en-US" altLang="ko-KR" sz="1000" b="1" dirty="0">
                <a:solidFill>
                  <a:schemeClr val="tx1"/>
                </a:solidFill>
              </a:rPr>
              <a:t>frame</a:t>
            </a:r>
            <a:r>
              <a:rPr lang="ko-KR" altLang="en-US" sz="1000" b="1" dirty="0">
                <a:solidFill>
                  <a:schemeClr val="tx1"/>
                </a:solidFill>
              </a:rPr>
              <a:t>이 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b="1" dirty="0">
                <a:solidFill>
                  <a:schemeClr val="tx1"/>
                </a:solidFill>
              </a:rPr>
              <a:t>저장</a:t>
            </a:r>
          </a:p>
        </p:txBody>
      </p:sp>
      <p:cxnSp>
        <p:nvCxnSpPr>
          <p:cNvPr id="91" name="연결선: 꺾임 90">
            <a:extLst>
              <a:ext uri="{FF2B5EF4-FFF2-40B4-BE49-F238E27FC236}">
                <a16:creationId xmlns:a16="http://schemas.microsoft.com/office/drawing/2014/main" id="{C476E897-5405-80BE-9228-7015D52BAA77}"/>
              </a:ext>
            </a:extLst>
          </p:cNvPr>
          <p:cNvCxnSpPr>
            <a:cxnSpLocks/>
            <a:stCxn id="90" idx="0"/>
            <a:endCxn id="42" idx="3"/>
          </p:cNvCxnSpPr>
          <p:nvPr/>
        </p:nvCxnSpPr>
        <p:spPr>
          <a:xfrm rot="16200000" flipV="1">
            <a:off x="1677988" y="2308225"/>
            <a:ext cx="1471612" cy="153193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446422BB-B3F8-EBFF-8517-909521BB9DC8}"/>
              </a:ext>
            </a:extLst>
          </p:cNvPr>
          <p:cNvCxnSpPr>
            <a:cxnSpLocks/>
            <a:stCxn id="90" idx="3"/>
          </p:cNvCxnSpPr>
          <p:nvPr/>
        </p:nvCxnSpPr>
        <p:spPr>
          <a:xfrm flipV="1">
            <a:off x="3759200" y="3654425"/>
            <a:ext cx="74613" cy="50958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F9C2BC6D-3368-9045-0A6B-67D5EDCB6E8D}"/>
              </a:ext>
            </a:extLst>
          </p:cNvPr>
          <p:cNvSpPr/>
          <p:nvPr/>
        </p:nvSpPr>
        <p:spPr>
          <a:xfrm>
            <a:off x="3276600" y="3024188"/>
            <a:ext cx="1338263" cy="642937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dirty="0">
                <a:solidFill>
                  <a:schemeClr val="tx1"/>
                </a:solidFill>
              </a:rPr>
              <a:t>④</a:t>
            </a:r>
            <a:r>
              <a:rPr lang="ko-KR" altLang="en-US" sz="1000" b="1" dirty="0">
                <a:solidFill>
                  <a:schemeClr val="tx1"/>
                </a:solidFill>
              </a:rPr>
              <a:t>이상행동 여부 추출 </a:t>
            </a:r>
            <a:r>
              <a:rPr lang="en-US" altLang="ko-KR" sz="1000" b="1" dirty="0">
                <a:solidFill>
                  <a:schemeClr val="tx1"/>
                </a:solidFill>
              </a:rPr>
              <a:t>DB</a:t>
            </a:r>
            <a:r>
              <a:rPr lang="ko-KR" altLang="en-US" sz="1000" b="1" dirty="0">
                <a:solidFill>
                  <a:schemeClr val="tx1"/>
                </a:solidFill>
              </a:rPr>
              <a:t>전송 및 프론트 페이지에 알림</a:t>
            </a:r>
          </a:p>
        </p:txBody>
      </p:sp>
      <p:sp>
        <p:nvSpPr>
          <p:cNvPr id="21532" name="TextBox 93">
            <a:extLst>
              <a:ext uri="{FF2B5EF4-FFF2-40B4-BE49-F238E27FC236}">
                <a16:creationId xmlns:a16="http://schemas.microsoft.com/office/drawing/2014/main" id="{A34A6D70-982D-1DCA-5811-3D389FE0B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6463" y="2351088"/>
            <a:ext cx="5556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000" b="1"/>
              <a:t>False</a:t>
            </a:r>
            <a:endParaRPr lang="ko-KR" altLang="en-US" sz="1000" b="1"/>
          </a:p>
        </p:txBody>
      </p:sp>
      <p:sp>
        <p:nvSpPr>
          <p:cNvPr id="21533" name="TextBox 95">
            <a:extLst>
              <a:ext uri="{FF2B5EF4-FFF2-40B4-BE49-F238E27FC236}">
                <a16:creationId xmlns:a16="http://schemas.microsoft.com/office/drawing/2014/main" id="{D3FDF2BB-A088-E8EB-C2D5-03E8FAC58B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4938" y="3905250"/>
            <a:ext cx="4826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000" b="1"/>
              <a:t>True</a:t>
            </a:r>
            <a:endParaRPr lang="ko-KR" altLang="en-US" sz="1000" b="1"/>
          </a:p>
        </p:txBody>
      </p:sp>
      <p:sp>
        <p:nvSpPr>
          <p:cNvPr id="3" name="바닥글 개체 틀 11">
            <a:extLst>
              <a:ext uri="{FF2B5EF4-FFF2-40B4-BE49-F238E27FC236}">
                <a16:creationId xmlns:a16="http://schemas.microsoft.com/office/drawing/2014/main" id="{DA5DF9A4-0404-FCC2-E387-7C04BA1EE00C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스마트해상물류 ▶ 프로그램 설계서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64AF8EE-1B02-E6A5-75FC-6FBED3202D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17</a:t>
            </a:fld>
            <a:endParaRPr lang="ko-KR" altLang="en-US" dirty="0"/>
          </a:p>
        </p:txBody>
      </p:sp>
      <p:sp>
        <p:nvSpPr>
          <p:cNvPr id="102" name="제목 12">
            <a:extLst>
              <a:ext uri="{FF2B5EF4-FFF2-40B4-BE49-F238E27FC236}">
                <a16:creationId xmlns:a16="http://schemas.microsoft.com/office/drawing/2014/main" id="{6E968E39-E8CB-788B-B51F-A4B6C8D822B8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195263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알고리즘 상세 설명서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0093FB-E766-6376-18D5-1E981642BEB3}"/>
              </a:ext>
            </a:extLst>
          </p:cNvPr>
          <p:cNvSpPr/>
          <p:nvPr/>
        </p:nvSpPr>
        <p:spPr>
          <a:xfrm>
            <a:off x="222250" y="1473200"/>
            <a:ext cx="8740775" cy="2573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9F1537-F73C-7DE9-1647-0BAABFC55DDB}"/>
              </a:ext>
            </a:extLst>
          </p:cNvPr>
          <p:cNvSpPr/>
          <p:nvPr/>
        </p:nvSpPr>
        <p:spPr>
          <a:xfrm>
            <a:off x="234950" y="4149725"/>
            <a:ext cx="8728075" cy="20367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A39697-BEEE-5879-BD93-5EDB6D2335EA}"/>
              </a:ext>
            </a:extLst>
          </p:cNvPr>
          <p:cNvSpPr txBox="1"/>
          <p:nvPr/>
        </p:nvSpPr>
        <p:spPr>
          <a:xfrm>
            <a:off x="323850" y="1609725"/>
            <a:ext cx="8580438" cy="21542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>
                <a:latin typeface="+mn-lt"/>
                <a:ea typeface="+mn-ea"/>
              </a:rPr>
              <a:t>o </a:t>
            </a:r>
            <a:r>
              <a:rPr lang="ko-KR" altLang="en-US" b="1" dirty="0">
                <a:latin typeface="+mn-lt"/>
                <a:ea typeface="+mn-ea"/>
              </a:rPr>
              <a:t>작업자 및 화재 </a:t>
            </a:r>
            <a:r>
              <a:rPr lang="ko-KR" altLang="en-US" b="1" dirty="0" err="1">
                <a:latin typeface="+mn-lt"/>
                <a:ea typeface="+mn-ea"/>
              </a:rPr>
              <a:t>탐지등</a:t>
            </a:r>
            <a:r>
              <a:rPr lang="ko-KR" altLang="en-US" b="1" dirty="0">
                <a:latin typeface="+mn-lt"/>
                <a:ea typeface="+mn-ea"/>
              </a:rPr>
              <a:t> </a:t>
            </a:r>
            <a:r>
              <a:rPr lang="en-US" altLang="ko-KR" b="1" dirty="0">
                <a:latin typeface="+mn-lt"/>
                <a:ea typeface="+mn-ea"/>
              </a:rPr>
              <a:t>– YOLO Tiny </a:t>
            </a:r>
            <a:r>
              <a:rPr lang="ko-KR" altLang="en-US" b="1" dirty="0">
                <a:latin typeface="+mn-lt"/>
                <a:ea typeface="+mn-ea"/>
              </a:rPr>
              <a:t>알고리즘</a:t>
            </a:r>
            <a:endParaRPr lang="en-US" altLang="ko-KR" b="1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b="1" dirty="0">
              <a:latin typeface="+mn-lt"/>
              <a:ea typeface="+mn-ea"/>
            </a:endParaRP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ko-KR" altLang="en-US" sz="1400" dirty="0" err="1">
                <a:latin typeface="+mn-lt"/>
                <a:ea typeface="+mn-ea"/>
              </a:rPr>
              <a:t>입력이미지를</a:t>
            </a:r>
            <a:r>
              <a:rPr lang="ko-KR" altLang="en-US" sz="1400" dirty="0">
                <a:latin typeface="+mn-lt"/>
                <a:ea typeface="+mn-ea"/>
              </a:rPr>
              <a:t> </a:t>
            </a:r>
            <a:r>
              <a:rPr lang="en-US" altLang="ko-KR" sz="1400" dirty="0">
                <a:latin typeface="+mn-lt"/>
                <a:ea typeface="+mn-ea"/>
              </a:rPr>
              <a:t>S x S</a:t>
            </a:r>
            <a:r>
              <a:rPr lang="ko-KR" altLang="en-US" sz="1400" dirty="0">
                <a:latin typeface="+mn-lt"/>
                <a:ea typeface="+mn-ea"/>
              </a:rPr>
              <a:t>의 </a:t>
            </a:r>
            <a:r>
              <a:rPr lang="en-US" altLang="ko-KR" sz="1400" dirty="0">
                <a:latin typeface="+mn-lt"/>
                <a:ea typeface="+mn-ea"/>
              </a:rPr>
              <a:t>Grid cells</a:t>
            </a:r>
            <a:r>
              <a:rPr lang="ko-KR" altLang="en-US" sz="1400" dirty="0">
                <a:latin typeface="+mn-lt"/>
                <a:ea typeface="+mn-ea"/>
              </a:rPr>
              <a:t>로 나눈다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  <a:r>
              <a:rPr lang="ko-KR" altLang="en-US" sz="1400" dirty="0">
                <a:latin typeface="+mn-lt"/>
                <a:ea typeface="+mn-ea"/>
              </a:rPr>
              <a:t> </a:t>
            </a:r>
            <a:endParaRPr lang="en-US" altLang="ko-KR" sz="1400" dirty="0">
              <a:latin typeface="+mn-lt"/>
              <a:ea typeface="+mn-ea"/>
            </a:endParaRP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ko-KR" altLang="en-US" sz="1400" dirty="0">
                <a:latin typeface="+mn-lt"/>
                <a:ea typeface="+mn-ea"/>
              </a:rPr>
              <a:t>미리 설정된 개수의 </a:t>
            </a:r>
            <a:r>
              <a:rPr lang="en-US" altLang="ko-KR" sz="1400" dirty="0">
                <a:latin typeface="+mn-lt"/>
                <a:ea typeface="+mn-ea"/>
              </a:rPr>
              <a:t>boundary boxes</a:t>
            </a:r>
            <a:r>
              <a:rPr lang="ko-KR" altLang="en-US" sz="1400" dirty="0">
                <a:latin typeface="+mn-lt"/>
                <a:ea typeface="+mn-ea"/>
              </a:rPr>
              <a:t>를 예측한다</a:t>
            </a:r>
            <a:r>
              <a:rPr lang="en-US" altLang="ko-KR" sz="1400" dirty="0">
                <a:latin typeface="+mn-lt"/>
                <a:ea typeface="+mn-ea"/>
              </a:rPr>
              <a:t>. </a:t>
            </a: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altLang="ko-KR" sz="1400" dirty="0">
                <a:latin typeface="+mn-lt"/>
                <a:ea typeface="+mn-ea"/>
              </a:rPr>
              <a:t>Conditional class probabilities</a:t>
            </a:r>
            <a:r>
              <a:rPr lang="ko-KR" altLang="en-US" sz="1400" dirty="0">
                <a:latin typeface="+mn-lt"/>
                <a:ea typeface="+mn-ea"/>
              </a:rPr>
              <a:t>를 예측한다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ko-KR" altLang="en-US" sz="1400" dirty="0" err="1">
                <a:latin typeface="+mn-lt"/>
                <a:ea typeface="+mn-ea"/>
              </a:rPr>
              <a:t>임계값</a:t>
            </a:r>
            <a:r>
              <a:rPr lang="ko-KR" altLang="en-US" sz="1400" dirty="0">
                <a:latin typeface="+mn-lt"/>
                <a:ea typeface="+mn-ea"/>
              </a:rPr>
              <a:t> 이상의 박스만 표기한다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dirty="0">
                <a:latin typeface="+mn-lt"/>
                <a:ea typeface="+mn-ea"/>
              </a:rPr>
              <a:t>Yolo Tiny </a:t>
            </a:r>
            <a:r>
              <a:rPr lang="ko-KR" altLang="en-US" sz="1400" dirty="0">
                <a:latin typeface="+mn-lt"/>
                <a:ea typeface="+mn-ea"/>
              </a:rPr>
              <a:t>버전의 경우 </a:t>
            </a:r>
            <a:r>
              <a:rPr lang="en-US" altLang="ko-KR" sz="1400" dirty="0">
                <a:latin typeface="+mn-lt"/>
                <a:ea typeface="+mn-ea"/>
              </a:rPr>
              <a:t>Yolo</a:t>
            </a:r>
            <a:r>
              <a:rPr lang="ko-KR" altLang="en-US" sz="1400" dirty="0">
                <a:latin typeface="+mn-lt"/>
                <a:ea typeface="+mn-ea"/>
              </a:rPr>
              <a:t>보다 정확도가 낮지만 속도 개선의 효과를 볼 수 있어 </a:t>
            </a:r>
            <a:r>
              <a:rPr lang="en-US" altLang="ko-KR" sz="1400" dirty="0">
                <a:latin typeface="+mn-lt"/>
                <a:ea typeface="+mn-ea"/>
              </a:rPr>
              <a:t>Yolo Tiny </a:t>
            </a:r>
            <a:r>
              <a:rPr lang="ko-KR" altLang="en-US" sz="1400" dirty="0">
                <a:latin typeface="+mn-lt"/>
                <a:ea typeface="+mn-ea"/>
              </a:rPr>
              <a:t>버전을 사용했다</a:t>
            </a:r>
            <a:r>
              <a:rPr lang="en-US" altLang="ko-KR" sz="1100" dirty="0">
                <a:latin typeface="+mn-lt"/>
                <a:ea typeface="+mn-ea"/>
              </a:rPr>
              <a:t>.</a:t>
            </a:r>
          </a:p>
        </p:txBody>
      </p:sp>
      <p:pic>
        <p:nvPicPr>
          <p:cNvPr id="22536" name="그림 11">
            <a:extLst>
              <a:ext uri="{FF2B5EF4-FFF2-40B4-BE49-F238E27FC236}">
                <a16:creationId xmlns:a16="http://schemas.microsoft.com/office/drawing/2014/main" id="{6C04D04E-7B52-97C6-8214-1EC02A14C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538" y="4205288"/>
            <a:ext cx="6276975" cy="18986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바닥글 개체 틀 11">
            <a:extLst>
              <a:ext uri="{FF2B5EF4-FFF2-40B4-BE49-F238E27FC236}">
                <a16:creationId xmlns:a16="http://schemas.microsoft.com/office/drawing/2014/main" id="{2AD38DE0-5203-B59E-69E4-0A844086E365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스마트해상물류 ▶ 프로그램 설계서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BB1C69-EBEA-0EB3-9782-6FCF259FBA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18</a:t>
            </a:fld>
            <a:endParaRPr lang="ko-KR" altLang="en-US" dirty="0"/>
          </a:p>
        </p:txBody>
      </p:sp>
      <p:sp>
        <p:nvSpPr>
          <p:cNvPr id="102" name="제목 12">
            <a:extLst>
              <a:ext uri="{FF2B5EF4-FFF2-40B4-BE49-F238E27FC236}">
                <a16:creationId xmlns:a16="http://schemas.microsoft.com/office/drawing/2014/main" id="{7BA1E04E-E2EF-F7F7-608A-F2C808D1FF86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195263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알고리즘 상세 설명서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D858D9F-E923-C8B2-6616-BD7CC85C4619}"/>
              </a:ext>
            </a:extLst>
          </p:cNvPr>
          <p:cNvSpPr/>
          <p:nvPr/>
        </p:nvSpPr>
        <p:spPr>
          <a:xfrm>
            <a:off x="242888" y="1406525"/>
            <a:ext cx="8739187" cy="22098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ED7BA09-5E25-EE74-B4B3-99F4BEE29A8E}"/>
              </a:ext>
            </a:extLst>
          </p:cNvPr>
          <p:cNvSpPr/>
          <p:nvPr/>
        </p:nvSpPr>
        <p:spPr>
          <a:xfrm>
            <a:off x="234950" y="3716338"/>
            <a:ext cx="8728075" cy="24701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D6872FB-C87D-8652-6AE4-834A2A24ED92}"/>
              </a:ext>
            </a:extLst>
          </p:cNvPr>
          <p:cNvSpPr txBox="1"/>
          <p:nvPr/>
        </p:nvSpPr>
        <p:spPr>
          <a:xfrm>
            <a:off x="377826" y="1719698"/>
            <a:ext cx="8580437" cy="24929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>
                <a:latin typeface="+mn-lt"/>
                <a:ea typeface="+mn-ea"/>
              </a:rPr>
              <a:t>o </a:t>
            </a:r>
            <a:r>
              <a:rPr lang="ko-KR" altLang="en-US" b="1" dirty="0">
                <a:latin typeface="+mn-lt"/>
                <a:ea typeface="+mn-ea"/>
              </a:rPr>
              <a:t>이상행동 탐지</a:t>
            </a:r>
            <a:r>
              <a:rPr lang="en-US" altLang="ko-KR" b="1" dirty="0">
                <a:latin typeface="+mn-lt"/>
                <a:ea typeface="+mn-ea"/>
              </a:rPr>
              <a:t>– </a:t>
            </a:r>
            <a:r>
              <a:rPr lang="en-US" altLang="ko-KR" b="1" dirty="0"/>
              <a:t>Action Recognition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b="1" dirty="0"/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ko-KR" altLang="en-US" sz="1400" dirty="0">
                <a:latin typeface="+mn-lt"/>
                <a:ea typeface="+mn-ea"/>
              </a:rPr>
              <a:t>입력 프레임을 </a:t>
            </a:r>
            <a:r>
              <a:rPr lang="en-US" altLang="ko-KR" sz="1400" dirty="0" err="1">
                <a:latin typeface="+mn-lt"/>
                <a:ea typeface="+mn-ea"/>
              </a:rPr>
              <a:t>Mediapipe</a:t>
            </a:r>
            <a:r>
              <a:rPr lang="en-US" altLang="ko-KR" sz="1400" dirty="0">
                <a:latin typeface="+mn-lt"/>
                <a:ea typeface="+mn-ea"/>
              </a:rPr>
              <a:t> </a:t>
            </a:r>
            <a:r>
              <a:rPr lang="ko-KR" altLang="en-US" sz="1400" dirty="0">
                <a:latin typeface="+mn-lt"/>
                <a:ea typeface="+mn-ea"/>
              </a:rPr>
              <a:t>를 통해 </a:t>
            </a:r>
            <a:r>
              <a:rPr lang="en-US" altLang="ko-KR" sz="1400" dirty="0">
                <a:latin typeface="+mn-lt"/>
                <a:ea typeface="+mn-ea"/>
              </a:rPr>
              <a:t>pose estimation</a:t>
            </a:r>
            <a:r>
              <a:rPr lang="ko-KR" altLang="en-US" sz="1400" dirty="0">
                <a:latin typeface="+mn-lt"/>
                <a:ea typeface="+mn-ea"/>
              </a:rPr>
              <a:t>을 하여 </a:t>
            </a:r>
            <a:r>
              <a:rPr lang="en-US" altLang="ko-KR" sz="1400" dirty="0">
                <a:latin typeface="+mn-lt"/>
                <a:ea typeface="+mn-ea"/>
              </a:rPr>
              <a:t>skeleton </a:t>
            </a:r>
            <a:r>
              <a:rPr lang="ko-KR" altLang="en-US" sz="1400" dirty="0">
                <a:latin typeface="+mn-lt"/>
                <a:ea typeface="+mn-ea"/>
              </a:rPr>
              <a:t>좌표를 추출한다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altLang="ko-KR" sz="1400" dirty="0">
                <a:latin typeface="+mn-lt"/>
                <a:ea typeface="+mn-ea"/>
              </a:rPr>
              <a:t>Skeleton </a:t>
            </a:r>
            <a:r>
              <a:rPr lang="ko-KR" altLang="en-US" sz="1400" dirty="0">
                <a:latin typeface="+mn-lt"/>
                <a:ea typeface="+mn-ea"/>
              </a:rPr>
              <a:t>좌표 정보들을 저장소에 </a:t>
            </a:r>
            <a:r>
              <a:rPr lang="en-US" altLang="ko-KR" sz="1400" dirty="0">
                <a:latin typeface="+mn-lt"/>
                <a:ea typeface="+mn-ea"/>
              </a:rPr>
              <a:t>100frame </a:t>
            </a:r>
            <a:r>
              <a:rPr lang="ko-KR" altLang="en-US" sz="1400" dirty="0">
                <a:latin typeface="+mn-lt"/>
                <a:ea typeface="+mn-ea"/>
              </a:rPr>
              <a:t>만큼 쌓는다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marL="228600" indent="-228600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altLang="ko-KR" sz="1400" dirty="0">
                <a:latin typeface="+mn-lt"/>
                <a:ea typeface="+mn-ea"/>
              </a:rPr>
              <a:t>GRU </a:t>
            </a:r>
            <a:r>
              <a:rPr lang="ko-KR" altLang="en-US" sz="1400" dirty="0">
                <a:latin typeface="+mn-lt"/>
                <a:ea typeface="+mn-ea"/>
              </a:rPr>
              <a:t>알고리즘을 통해 학습된 모델에 저장소에 쌓인 프레임을 넣고 자세를 추정한다</a:t>
            </a:r>
            <a:r>
              <a:rPr lang="en-US" altLang="ko-KR" sz="1400" dirty="0">
                <a:latin typeface="+mn-lt"/>
                <a:ea typeface="+mn-ea"/>
              </a:rPr>
              <a:t>.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b="1" dirty="0"/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b="1" dirty="0"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b="1" kern="0" dirty="0">
              <a:solidFill>
                <a:srgbClr val="000000"/>
              </a:solidFill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4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3" name="바닥글 개체 틀 11">
            <a:extLst>
              <a:ext uri="{FF2B5EF4-FFF2-40B4-BE49-F238E27FC236}">
                <a16:creationId xmlns:a16="http://schemas.microsoft.com/office/drawing/2014/main" id="{8731CAD7-BE9E-7755-2E1E-212BF210767F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스마트해상물류 ▶ 프로그램 설계서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9581BC-F36D-9A8B-DF3F-96D46BCF0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18" y="3908573"/>
            <a:ext cx="5544616" cy="193178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9A2FAD1-9E0E-B50F-7D3F-C1251D880E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824663" y="6589713"/>
            <a:ext cx="2133600" cy="196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 rtl="0" eaLnBrk="1" fontAlgn="auto" latinLnBrk="1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defRPr>
            </a:lvl9pPr>
          </a:lstStyle>
          <a:p>
            <a:pPr>
              <a:defRPr/>
            </a:pPr>
            <a:fld id="{91C67863-20EB-F149-BAB0-63DAF6EF9786}" type="slidenum">
              <a:rPr lang="ko-KR" altLang="en-US" smtClean="0"/>
              <a:pPr>
                <a:defRPr/>
              </a:pPr>
              <a:t>19</a:t>
            </a:fld>
            <a:endParaRPr lang="ko-KR" altLang="en-US" dirty="0"/>
          </a:p>
        </p:txBody>
      </p:sp>
      <p:sp>
        <p:nvSpPr>
          <p:cNvPr id="102" name="제목 12">
            <a:extLst>
              <a:ext uri="{FF2B5EF4-FFF2-40B4-BE49-F238E27FC236}">
                <a16:creationId xmlns:a16="http://schemas.microsoft.com/office/drawing/2014/main" id="{964A2E1D-D909-0335-24FA-56BEFBF26A77}"/>
              </a:ext>
            </a:extLst>
          </p:cNvPr>
          <p:cNvSpPr txBox="1">
            <a:spLocks/>
          </p:cNvSpPr>
          <p:nvPr/>
        </p:nvSpPr>
        <p:spPr>
          <a:xfrm>
            <a:off x="323850" y="692150"/>
            <a:ext cx="2952750" cy="195263"/>
          </a:xfrm>
          <a:prstGeom prst="rect">
            <a:avLst/>
          </a:prstGeom>
        </p:spPr>
        <p:txBody>
          <a:bodyPr/>
          <a:lstStyle/>
          <a:p>
            <a:pPr eaLnBrk="1" fontAlgn="auto" latinLnBrk="1" hangingPunct="1">
              <a:spcAft>
                <a:spcPts val="0"/>
              </a:spcAft>
              <a:defRPr/>
            </a:pP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하드웨어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/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ea typeface="+mn-ea"/>
                <a:cs typeface="+mj-cs"/>
              </a:rPr>
              <a:t>센서 설계도</a:t>
            </a:r>
            <a:endParaRPr lang="ko-KR" altLang="en-US" sz="1700" spc="-50" dirty="0">
              <a:solidFill>
                <a:schemeClr val="bg1"/>
              </a:solidFill>
              <a:latin typeface="+mn-ea"/>
              <a:ea typeface="+mn-ea"/>
              <a:cs typeface="+mj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B36BB6-F5CA-A630-E95A-183E3020BCF3}"/>
              </a:ext>
            </a:extLst>
          </p:cNvPr>
          <p:cNvSpPr/>
          <p:nvPr/>
        </p:nvSpPr>
        <p:spPr>
          <a:xfrm>
            <a:off x="1692275" y="2038350"/>
            <a:ext cx="925513" cy="35242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>
                <a:solidFill>
                  <a:schemeClr val="dk1"/>
                </a:solidFill>
              </a:rPr>
              <a:t>AWS </a:t>
            </a:r>
            <a:r>
              <a:rPr lang="ko-KR" altLang="en-US" sz="1000" dirty="0">
                <a:solidFill>
                  <a:schemeClr val="dk1"/>
                </a:solidFill>
              </a:rPr>
              <a:t>서버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D976796-2F23-F81C-AE8D-7FFC6A82E943}"/>
              </a:ext>
            </a:extLst>
          </p:cNvPr>
          <p:cNvSpPr/>
          <p:nvPr/>
        </p:nvSpPr>
        <p:spPr>
          <a:xfrm>
            <a:off x="765175" y="2441575"/>
            <a:ext cx="2981325" cy="2640013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B807DD3-8C8D-E3DF-4110-B9EB91C60AD1}"/>
              </a:ext>
            </a:extLst>
          </p:cNvPr>
          <p:cNvSpPr/>
          <p:nvPr/>
        </p:nvSpPr>
        <p:spPr>
          <a:xfrm>
            <a:off x="5357813" y="989013"/>
            <a:ext cx="1433512" cy="99536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>
                <a:solidFill>
                  <a:schemeClr val="dk1"/>
                </a:solidFill>
              </a:rPr>
              <a:t>Raspberry Pi 4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8C91EC-2626-F293-C2F2-B56A08B88A22}"/>
              </a:ext>
            </a:extLst>
          </p:cNvPr>
          <p:cNvSpPr/>
          <p:nvPr/>
        </p:nvSpPr>
        <p:spPr>
          <a:xfrm>
            <a:off x="7237413" y="1246188"/>
            <a:ext cx="849312" cy="48101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>
                <a:solidFill>
                  <a:schemeClr val="dk1"/>
                </a:solidFill>
              </a:rPr>
              <a:t>보조배터리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cxnSp>
        <p:nvCxnSpPr>
          <p:cNvPr id="24585" name="직선 화살표 연결선 106">
            <a:extLst>
              <a:ext uri="{FF2B5EF4-FFF2-40B4-BE49-F238E27FC236}">
                <a16:creationId xmlns:a16="http://schemas.microsoft.com/office/drawing/2014/main" id="{201C1958-C6CB-408F-F3A5-185C1B3033B0}"/>
              </a:ext>
            </a:extLst>
          </p:cNvPr>
          <p:cNvCxnSpPr>
            <a:cxnSpLocks/>
          </p:cNvCxnSpPr>
          <p:nvPr/>
        </p:nvCxnSpPr>
        <p:spPr bwMode="auto">
          <a:xfrm>
            <a:off x="6791325" y="1482725"/>
            <a:ext cx="398463" cy="0"/>
          </a:xfrm>
          <a:prstGeom prst="straightConnector1">
            <a:avLst/>
          </a:prstGeom>
          <a:noFill/>
          <a:ln w="9525" algn="ctr">
            <a:solidFill>
              <a:srgbClr val="00264C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71502CF-FCBC-EA89-05AD-72F75425C494}"/>
              </a:ext>
            </a:extLst>
          </p:cNvPr>
          <p:cNvSpPr/>
          <p:nvPr/>
        </p:nvSpPr>
        <p:spPr>
          <a:xfrm>
            <a:off x="5676900" y="2449513"/>
            <a:ext cx="809625" cy="48101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dirty="0">
                <a:solidFill>
                  <a:schemeClr val="dk1"/>
                </a:solidFill>
              </a:rPr>
              <a:t>카메라</a:t>
            </a:r>
          </a:p>
        </p:txBody>
      </p:sp>
      <p:cxnSp>
        <p:nvCxnSpPr>
          <p:cNvPr id="24587" name="직선 화살표 연결선 106">
            <a:extLst>
              <a:ext uri="{FF2B5EF4-FFF2-40B4-BE49-F238E27FC236}">
                <a16:creationId xmlns:a16="http://schemas.microsoft.com/office/drawing/2014/main" id="{F426F9C2-514D-DB36-4996-A245C7DD1910}"/>
              </a:ext>
            </a:extLst>
          </p:cNvPr>
          <p:cNvCxnSpPr>
            <a:cxnSpLocks/>
          </p:cNvCxnSpPr>
          <p:nvPr/>
        </p:nvCxnSpPr>
        <p:spPr bwMode="auto">
          <a:xfrm flipV="1">
            <a:off x="6075363" y="1987550"/>
            <a:ext cx="0" cy="473075"/>
          </a:xfrm>
          <a:prstGeom prst="straightConnector1">
            <a:avLst/>
          </a:prstGeom>
          <a:noFill/>
          <a:ln w="9525" algn="ctr">
            <a:solidFill>
              <a:srgbClr val="00264C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6B47603-AC62-91D9-33D5-7F8F55E709F4}"/>
              </a:ext>
            </a:extLst>
          </p:cNvPr>
          <p:cNvSpPr/>
          <p:nvPr/>
        </p:nvSpPr>
        <p:spPr>
          <a:xfrm>
            <a:off x="5270500" y="784225"/>
            <a:ext cx="3108325" cy="2547938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000" dirty="0">
              <a:solidFill>
                <a:schemeClr val="dk1"/>
              </a:solidFill>
            </a:endParaRPr>
          </a:p>
        </p:txBody>
      </p:sp>
      <p:cxnSp>
        <p:nvCxnSpPr>
          <p:cNvPr id="24589" name="직선 연결선 30">
            <a:extLst>
              <a:ext uri="{FF2B5EF4-FFF2-40B4-BE49-F238E27FC236}">
                <a16:creationId xmlns:a16="http://schemas.microsoft.com/office/drawing/2014/main" id="{0DA8C98A-7980-79CF-F974-DDDFF71B9055}"/>
              </a:ext>
            </a:extLst>
          </p:cNvPr>
          <p:cNvCxnSpPr>
            <a:cxnSpLocks/>
          </p:cNvCxnSpPr>
          <p:nvPr/>
        </p:nvCxnSpPr>
        <p:spPr bwMode="auto">
          <a:xfrm>
            <a:off x="3784600" y="2708275"/>
            <a:ext cx="1438275" cy="0"/>
          </a:xfrm>
          <a:prstGeom prst="line">
            <a:avLst/>
          </a:prstGeom>
          <a:noFill/>
          <a:ln w="9525" algn="ctr">
            <a:solidFill>
              <a:srgbClr val="00264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96D1C98-0638-944A-5EE0-6D495E43481D}"/>
              </a:ext>
            </a:extLst>
          </p:cNvPr>
          <p:cNvSpPr/>
          <p:nvPr/>
        </p:nvSpPr>
        <p:spPr>
          <a:xfrm>
            <a:off x="4057650" y="2441575"/>
            <a:ext cx="817563" cy="27622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>
                <a:solidFill>
                  <a:schemeClr val="dk1"/>
                </a:solidFill>
              </a:rPr>
              <a:t>소켓통신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FB7B5E4-F279-1594-A1DE-FD20C14724E9}"/>
              </a:ext>
            </a:extLst>
          </p:cNvPr>
          <p:cNvSpPr/>
          <p:nvPr/>
        </p:nvSpPr>
        <p:spPr>
          <a:xfrm>
            <a:off x="514350" y="5832475"/>
            <a:ext cx="4129658" cy="395288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>
                <a:solidFill>
                  <a:schemeClr val="dk1"/>
                </a:solidFill>
              </a:rPr>
              <a:t>#</a:t>
            </a:r>
            <a:r>
              <a:rPr lang="ko-KR" altLang="en-US" sz="1000" dirty="0">
                <a:solidFill>
                  <a:schemeClr val="dk1"/>
                </a:solidFill>
              </a:rPr>
              <a:t> </a:t>
            </a:r>
            <a:r>
              <a:rPr lang="ko-KR" altLang="en-US" sz="1000" dirty="0" err="1">
                <a:solidFill>
                  <a:schemeClr val="dk1"/>
                </a:solidFill>
              </a:rPr>
              <a:t>라즈베리파이가</a:t>
            </a:r>
            <a:r>
              <a:rPr lang="ko-KR" altLang="en-US" sz="1000" dirty="0">
                <a:solidFill>
                  <a:schemeClr val="dk1"/>
                </a:solidFill>
              </a:rPr>
              <a:t> 아닌 다른 하드웨어로 교체 할 수 도 있습니다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CF47756-11E3-C0D0-0DDC-B8EE5B5B45C3}"/>
              </a:ext>
            </a:extLst>
          </p:cNvPr>
          <p:cNvSpPr/>
          <p:nvPr/>
        </p:nvSpPr>
        <p:spPr>
          <a:xfrm>
            <a:off x="5310188" y="3971925"/>
            <a:ext cx="1433512" cy="99377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>
                <a:solidFill>
                  <a:schemeClr val="dk1"/>
                </a:solidFill>
              </a:rPr>
              <a:t>Raspberry Pi 4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76AA91E-1D63-4030-5129-7A41FF481E22}"/>
              </a:ext>
            </a:extLst>
          </p:cNvPr>
          <p:cNvSpPr/>
          <p:nvPr/>
        </p:nvSpPr>
        <p:spPr>
          <a:xfrm>
            <a:off x="7189788" y="4229100"/>
            <a:ext cx="849312" cy="481013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>
                <a:solidFill>
                  <a:schemeClr val="dk1"/>
                </a:solidFill>
              </a:rPr>
              <a:t>보조배터리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cxnSp>
        <p:nvCxnSpPr>
          <p:cNvPr id="24595" name="직선 화살표 연결선 106">
            <a:extLst>
              <a:ext uri="{FF2B5EF4-FFF2-40B4-BE49-F238E27FC236}">
                <a16:creationId xmlns:a16="http://schemas.microsoft.com/office/drawing/2014/main" id="{4AB8BA9B-0812-8EFA-0F53-C7EE18CAC32D}"/>
              </a:ext>
            </a:extLst>
          </p:cNvPr>
          <p:cNvCxnSpPr>
            <a:cxnSpLocks/>
          </p:cNvCxnSpPr>
          <p:nvPr/>
        </p:nvCxnSpPr>
        <p:spPr bwMode="auto">
          <a:xfrm>
            <a:off x="6743700" y="4465638"/>
            <a:ext cx="398463" cy="0"/>
          </a:xfrm>
          <a:prstGeom prst="straightConnector1">
            <a:avLst/>
          </a:prstGeom>
          <a:noFill/>
          <a:ln w="9525" algn="ctr">
            <a:solidFill>
              <a:srgbClr val="00264C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A076F28-0180-4218-8204-0416F7F62CDE}"/>
              </a:ext>
            </a:extLst>
          </p:cNvPr>
          <p:cNvSpPr/>
          <p:nvPr/>
        </p:nvSpPr>
        <p:spPr>
          <a:xfrm>
            <a:off x="5629275" y="5432425"/>
            <a:ext cx="809625" cy="481013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dirty="0">
                <a:solidFill>
                  <a:schemeClr val="dk1"/>
                </a:solidFill>
              </a:rPr>
              <a:t>카메라</a:t>
            </a:r>
          </a:p>
        </p:txBody>
      </p:sp>
      <p:cxnSp>
        <p:nvCxnSpPr>
          <p:cNvPr id="24597" name="직선 화살표 연결선 106">
            <a:extLst>
              <a:ext uri="{FF2B5EF4-FFF2-40B4-BE49-F238E27FC236}">
                <a16:creationId xmlns:a16="http://schemas.microsoft.com/office/drawing/2014/main" id="{22584533-B571-5E37-53EC-D73F217CFBFF}"/>
              </a:ext>
            </a:extLst>
          </p:cNvPr>
          <p:cNvCxnSpPr>
            <a:cxnSpLocks/>
          </p:cNvCxnSpPr>
          <p:nvPr/>
        </p:nvCxnSpPr>
        <p:spPr bwMode="auto">
          <a:xfrm flipV="1">
            <a:off x="6027738" y="4970463"/>
            <a:ext cx="0" cy="471487"/>
          </a:xfrm>
          <a:prstGeom prst="straightConnector1">
            <a:avLst/>
          </a:prstGeom>
          <a:noFill/>
          <a:ln w="9525" algn="ctr">
            <a:solidFill>
              <a:srgbClr val="00264C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8BF9AF5-3A45-7906-4D1C-BB7C1E813104}"/>
              </a:ext>
            </a:extLst>
          </p:cNvPr>
          <p:cNvSpPr/>
          <p:nvPr/>
        </p:nvSpPr>
        <p:spPr>
          <a:xfrm>
            <a:off x="5222875" y="3794125"/>
            <a:ext cx="3108325" cy="254952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000" dirty="0">
              <a:solidFill>
                <a:schemeClr val="dk1"/>
              </a:solidFill>
            </a:endParaRPr>
          </a:p>
        </p:txBody>
      </p:sp>
      <p:cxnSp>
        <p:nvCxnSpPr>
          <p:cNvPr id="24599" name="직선 연결선 41">
            <a:extLst>
              <a:ext uri="{FF2B5EF4-FFF2-40B4-BE49-F238E27FC236}">
                <a16:creationId xmlns:a16="http://schemas.microsoft.com/office/drawing/2014/main" id="{BE7B2B7B-E8B6-7AAE-87E1-3222E16E8736}"/>
              </a:ext>
            </a:extLst>
          </p:cNvPr>
          <p:cNvCxnSpPr>
            <a:cxnSpLocks/>
          </p:cNvCxnSpPr>
          <p:nvPr/>
        </p:nvCxnSpPr>
        <p:spPr bwMode="auto">
          <a:xfrm>
            <a:off x="3743325" y="4344988"/>
            <a:ext cx="1438275" cy="0"/>
          </a:xfrm>
          <a:prstGeom prst="line">
            <a:avLst/>
          </a:prstGeom>
          <a:noFill/>
          <a:ln w="9525" algn="ctr">
            <a:solidFill>
              <a:srgbClr val="00264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D745D1B-2776-AA10-B5AF-0148BF8C0B22}"/>
              </a:ext>
            </a:extLst>
          </p:cNvPr>
          <p:cNvSpPr/>
          <p:nvPr/>
        </p:nvSpPr>
        <p:spPr>
          <a:xfrm>
            <a:off x="4030663" y="4054475"/>
            <a:ext cx="817562" cy="27622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>
                <a:solidFill>
                  <a:schemeClr val="dk1"/>
                </a:solidFill>
              </a:rPr>
              <a:t>소켓통신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7F6771C-3FED-CF32-C71D-CB8B28547F17}"/>
              </a:ext>
            </a:extLst>
          </p:cNvPr>
          <p:cNvSpPr/>
          <p:nvPr/>
        </p:nvSpPr>
        <p:spPr>
          <a:xfrm>
            <a:off x="1435100" y="3203575"/>
            <a:ext cx="1433513" cy="993775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>
                <a:solidFill>
                  <a:schemeClr val="dk1"/>
                </a:solidFill>
              </a:rPr>
              <a:t>Detection</a:t>
            </a:r>
            <a:r>
              <a:rPr lang="ko-KR" altLang="en-US" sz="1000" dirty="0">
                <a:solidFill>
                  <a:schemeClr val="dk1"/>
                </a:solidFill>
              </a:rPr>
              <a:t> </a:t>
            </a:r>
            <a:r>
              <a:rPr lang="en-US" altLang="ko-KR" sz="1000" dirty="0">
                <a:solidFill>
                  <a:schemeClr val="dk1"/>
                </a:solidFill>
              </a:rPr>
              <a:t>model</a:t>
            </a:r>
            <a:endParaRPr lang="ko-KR" altLang="en-US" sz="1000" dirty="0">
              <a:solidFill>
                <a:schemeClr val="dk1"/>
              </a:solidFill>
            </a:endParaRPr>
          </a:p>
        </p:txBody>
      </p:sp>
      <p:sp>
        <p:nvSpPr>
          <p:cNvPr id="3" name="바닥글 개체 틀 11">
            <a:extLst>
              <a:ext uri="{FF2B5EF4-FFF2-40B4-BE49-F238E27FC236}">
                <a16:creationId xmlns:a16="http://schemas.microsoft.com/office/drawing/2014/main" id="{FB507F3C-51C4-0FC0-28F4-E6D46D663B5C}"/>
              </a:ext>
            </a:extLst>
          </p:cNvPr>
          <p:cNvSpPr txBox="1">
            <a:spLocks/>
          </p:cNvSpPr>
          <p:nvPr/>
        </p:nvSpPr>
        <p:spPr>
          <a:xfrm>
            <a:off x="3124200" y="64787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스마트해상물류 ▶ 프로그램 설계서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95536" y="648992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7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수행 단계별 주요 산출물</a:t>
            </a:r>
          </a:p>
        </p:txBody>
      </p:sp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490023"/>
              </p:ext>
            </p:extLst>
          </p:nvPr>
        </p:nvGraphicFramePr>
        <p:xfrm>
          <a:off x="603350" y="1260170"/>
          <a:ext cx="8073106" cy="530776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448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14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35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35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35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0066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단계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산출물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일반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응용 소프트웨어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</a:rPr>
                        <a:t>응용 하드웨어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4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</a:t>
                      </a:r>
                      <a:r>
                        <a:rPr lang="ko-KR" altLang="en-US" sz="90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모바일</a:t>
                      </a: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 </a:t>
                      </a:r>
                      <a:r>
                        <a:rPr 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APP</a:t>
                      </a:r>
                      <a:endParaRPr lang="en-US" sz="1000" kern="0" spc="0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∙Web </a:t>
                      </a: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등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</a:t>
                      </a:r>
                      <a:r>
                        <a:rPr lang="ko-KR" altLang="en-US" sz="90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빅데이터</a:t>
                      </a:r>
                      <a:endParaRPr lang="ko-KR" altLang="en-US" sz="1000" kern="0" spc="0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∙인공지능</a:t>
                      </a:r>
                      <a:endParaRPr lang="ko-KR" altLang="en-US" sz="1000" kern="0" spc="0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∙블록체인 등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</a:t>
                      </a:r>
                      <a:r>
                        <a:rPr lang="en-US" sz="90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IoT</a:t>
                      </a:r>
                      <a:endParaRPr lang="en-US" sz="1000" kern="0" spc="0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</a:t>
                      </a: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로봇</a:t>
                      </a:r>
                      <a:endParaRPr lang="ko-KR" altLang="en-US" sz="1000" kern="0" spc="0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  <a:p>
                      <a:pPr marL="0" marR="0" indent="-17145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∙</a:t>
                      </a:r>
                      <a:r>
                        <a:rPr lang="ko-KR" altLang="en-US" sz="90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드론</a:t>
                      </a:r>
                      <a:r>
                        <a:rPr lang="ko-KR" altLang="en-US" sz="9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 등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599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환경 분석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시장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/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기술 환경 분석서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설문조사 결과서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인터뷰 결과서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59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요구사항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분석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요구사항 정의서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유즈케이스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 정의서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9639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아키텍처 설계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서비스 구성도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(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시스템 구성도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)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서비스 흐름도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(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데이터 흐름도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)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UI/UX 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정의서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하드웨어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/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센서 구성도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599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기능 설계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메뉴 구성도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화면 설계서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 err="1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엔티티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 관계도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기능 처리도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(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기능 흐름도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)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알고리즘 명세서</a:t>
                      </a:r>
                      <a:r>
                        <a:rPr lang="en-US" altLang="ko-KR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/</a:t>
                      </a: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설명서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데이터 수집처리 정의서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하드웨어 설계도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-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599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개발 </a:t>
                      </a:r>
                      <a:r>
                        <a:rPr lang="en-US" altLang="ko-KR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/ </a:t>
                      </a:r>
                      <a:r>
                        <a:rPr lang="ko-KR" altLang="en-US" sz="105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구현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프로그램 목록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테이블 정의서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△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0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핵심 소스코드</a:t>
                      </a:r>
                      <a:endParaRPr lang="ko-KR" altLang="en-US" sz="1050" b="0" kern="0" spc="0" dirty="0">
                        <a:solidFill>
                          <a:srgbClr val="00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tc>
                  <a:txBody>
                    <a:bodyPr/>
                    <a:lstStyle/>
                    <a:p>
                      <a:pPr marL="215900" marR="25400" indent="-15240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FF0000"/>
                          </a:solidFill>
                          <a:effectLst/>
                          <a:latin typeface="새굴림" panose="02030600000101010101" pitchFamily="18" charset="-127"/>
                          <a:ea typeface="새굴림" panose="02030600000101010101" pitchFamily="18" charset="-127"/>
                        </a:rPr>
                        <a:t>○</a:t>
                      </a:r>
                      <a:endParaRPr lang="ko-KR" altLang="en-US" sz="1050" kern="0" spc="0" dirty="0">
                        <a:solidFill>
                          <a:srgbClr val="FF0000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46460" marR="46460" marT="12845" marB="12845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588224" y="898636"/>
            <a:ext cx="21602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※ </a:t>
            </a:r>
            <a:r>
              <a:rPr lang="en-US" altLang="ko-KR" sz="1500" dirty="0">
                <a:solidFill>
                  <a:srgbClr val="FF0000"/>
                </a:solidFill>
              </a:rPr>
              <a:t>○ </a:t>
            </a:r>
            <a:r>
              <a:rPr lang="ko-KR" altLang="en-US" sz="1500" dirty="0">
                <a:solidFill>
                  <a:srgbClr val="FF0000"/>
                </a:solidFill>
              </a:rPr>
              <a:t>필수</a:t>
            </a:r>
            <a:r>
              <a:rPr lang="en-US" altLang="ko-KR" sz="1500" dirty="0"/>
              <a:t>, △ </a:t>
            </a:r>
            <a:r>
              <a:rPr lang="ko-KR" altLang="en-US" sz="1500" dirty="0"/>
              <a:t>선택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2D1C0D-F444-62C4-65B3-F2B5F870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7" name="사각형: 둥근 모서리 26">
            <a:extLst>
              <a:ext uri="{FF2B5EF4-FFF2-40B4-BE49-F238E27FC236}">
                <a16:creationId xmlns:a16="http://schemas.microsoft.com/office/drawing/2014/main" id="{F70EC21E-AE6D-B863-2B14-94206CFAF562}"/>
              </a:ext>
            </a:extLst>
          </p:cNvPr>
          <p:cNvSpPr/>
          <p:nvPr/>
        </p:nvSpPr>
        <p:spPr>
          <a:xfrm>
            <a:off x="3342919" y="659242"/>
            <a:ext cx="5194469" cy="3682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rgbClr val="FF0000"/>
                </a:solidFill>
              </a:rPr>
              <a:t>※ </a:t>
            </a:r>
            <a:r>
              <a:rPr lang="ko-KR" altLang="en-US" b="1" dirty="0">
                <a:solidFill>
                  <a:srgbClr val="FF0000"/>
                </a:solidFill>
              </a:rPr>
              <a:t>아래 표에 맞춰 산출물 작성</a:t>
            </a:r>
          </a:p>
        </p:txBody>
      </p:sp>
    </p:spTree>
    <p:extLst>
      <p:ext uri="{BB962C8B-B14F-4D97-AF65-F5344CB8AC3E}">
        <p14:creationId xmlns:p14="http://schemas.microsoft.com/office/powerpoint/2010/main" val="1807840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5B1B51-B2F7-8328-3AE0-477705BB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3" name="제목 12">
            <a:extLst>
              <a:ext uri="{FF2B5EF4-FFF2-40B4-BE49-F238E27FC236}">
                <a16:creationId xmlns:a16="http://schemas.microsoft.com/office/drawing/2014/main" id="{0DA9D04F-ADE5-CC2A-DC61-800DAA615EA6}"/>
              </a:ext>
            </a:extLst>
          </p:cNvPr>
          <p:cNvSpPr txBox="1">
            <a:spLocks/>
          </p:cNvSpPr>
          <p:nvPr/>
        </p:nvSpPr>
        <p:spPr>
          <a:xfrm>
            <a:off x="1619672" y="2636912"/>
            <a:ext cx="5832648" cy="792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개발 </a:t>
            </a:r>
            <a:r>
              <a:rPr kumimoji="0" lang="en-US" altLang="ko-KR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/ </a:t>
            </a: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482999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  <a:cs typeface="+mj-cs"/>
              </a:rPr>
              <a:t>프로그램 </a:t>
            </a:r>
            <a:r>
              <a:rPr lang="en-US" altLang="ko-KR" sz="1700" b="1">
                <a:solidFill>
                  <a:schemeClr val="bg1"/>
                </a:solidFill>
                <a:latin typeface="+mn-ea"/>
                <a:cs typeface="+mj-cs"/>
              </a:rPr>
              <a:t>-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목록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E91DFCC-63E2-2BAA-539F-797C52DB8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21</a:t>
            </a:fld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8868558-90B8-EBA2-F6AD-260604B87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552550"/>
              </p:ext>
            </p:extLst>
          </p:nvPr>
        </p:nvGraphicFramePr>
        <p:xfrm>
          <a:off x="323528" y="1190948"/>
          <a:ext cx="8547100" cy="5311782"/>
        </p:xfrm>
        <a:graphic>
          <a:graphicData uri="http://schemas.openxmlformats.org/drawingml/2006/table">
            <a:tbl>
              <a:tblPr/>
              <a:tblGrid>
                <a:gridCol w="1233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67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68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941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기능 분류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기능번호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기능 명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41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LOG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LOG-01-01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회원가입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LOG-01-02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로그인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413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MYP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MYP-01-01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사용자 저장 이미지 캡처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MYP-01-02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사용자 녹화 영상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MYP-02-01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사고상황 감지 기록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MYP-02-02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안전 수칙 준수 감지 기록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MYP-02-03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이상행동 감지 기록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9413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AIS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AIS-01-01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실시간 스트리밍 보기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AIS-02-01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사고상황 감지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AIS-02-02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안전 수칙 준수 감지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94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AIS-02-03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이상행동 감지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94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NEW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NEW-01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항만 관련 뉴스 제공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94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STA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STA-01</a:t>
                      </a: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사고상황 감지 날짜별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시간별 통계 제공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49" marR="42249" marT="11680" marB="1168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0068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4391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2"/>
          <p:cNvSpPr txBox="1">
            <a:spLocks/>
          </p:cNvSpPr>
          <p:nvPr/>
        </p:nvSpPr>
        <p:spPr>
          <a:xfrm>
            <a:off x="323528" y="692696"/>
            <a:ext cx="2880320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</a:rPr>
              <a:t>테이블 정의서 </a:t>
            </a:r>
            <a:r>
              <a:rPr lang="en-US" altLang="ko-KR" sz="1700" b="1">
                <a:solidFill>
                  <a:schemeClr val="bg1"/>
                </a:solidFill>
                <a:latin typeface="+mn-ea"/>
              </a:rPr>
              <a:t>- </a:t>
            </a:r>
            <a:r>
              <a:rPr lang="en-US" altLang="ko-KR" sz="1700" b="1">
                <a:solidFill>
                  <a:schemeClr val="bg1"/>
                </a:solidFill>
                <a:latin typeface="+mn-ea"/>
                <a:cs typeface="+mj-cs"/>
              </a:rPr>
              <a:t>ERD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4291660" cy="45858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49E862D-DEC1-4F85-9CD2-0CF387D69237}"/>
              </a:ext>
            </a:extLst>
          </p:cNvPr>
          <p:cNvSpPr/>
          <p:nvPr/>
        </p:nvSpPr>
        <p:spPr>
          <a:xfrm>
            <a:off x="4572000" y="1473900"/>
            <a:ext cx="4291660" cy="458586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B73622-D827-0817-57D8-38FF96BCA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2B407C-59D2-E993-847A-F72D8D9FCE9E}"/>
              </a:ext>
            </a:extLst>
          </p:cNvPr>
          <p:cNvSpPr txBox="1"/>
          <p:nvPr/>
        </p:nvSpPr>
        <p:spPr>
          <a:xfrm>
            <a:off x="4568400" y="1473898"/>
            <a:ext cx="435979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해당 프로젝트를 제작하면서 사용한 엔티티 들의 모음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sz="1400" dirty="0" err="1"/>
              <a:t>auth_user</a:t>
            </a:r>
            <a:r>
              <a:rPr lang="en-US" altLang="ko-KR" sz="1400" dirty="0"/>
              <a:t> : </a:t>
            </a:r>
            <a:r>
              <a:rPr lang="ko-KR" altLang="en-US" sz="1400" dirty="0"/>
              <a:t>유저정보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 err="1"/>
              <a:t>cam_connect_history</a:t>
            </a:r>
            <a:r>
              <a:rPr lang="en-US" altLang="ko-KR" sz="1400" dirty="0"/>
              <a:t> : </a:t>
            </a:r>
            <a:r>
              <a:rPr lang="en-US" altLang="ko-KR" sz="1400" dirty="0" err="1"/>
              <a:t>cctv</a:t>
            </a:r>
            <a:r>
              <a:rPr lang="en-US" altLang="ko-KR" sz="1400" dirty="0"/>
              <a:t> </a:t>
            </a:r>
            <a:r>
              <a:rPr lang="ko-KR" altLang="en-US" sz="1400" dirty="0"/>
              <a:t>연결 기록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 err="1"/>
              <a:t>Cctv</a:t>
            </a:r>
            <a:r>
              <a:rPr lang="en-US" altLang="ko-KR" sz="1400" dirty="0"/>
              <a:t> : </a:t>
            </a:r>
            <a:r>
              <a:rPr lang="en-US" altLang="ko-KR" sz="1400" dirty="0" err="1"/>
              <a:t>cctv</a:t>
            </a:r>
            <a:r>
              <a:rPr lang="en-US" altLang="ko-KR" sz="1400" dirty="0"/>
              <a:t> </a:t>
            </a:r>
            <a:r>
              <a:rPr lang="ko-KR" altLang="en-US" sz="1400" dirty="0"/>
              <a:t>정보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 err="1"/>
              <a:t>capture_picture</a:t>
            </a:r>
            <a:r>
              <a:rPr lang="en-US" altLang="ko-KR" sz="1400" dirty="0"/>
              <a:t> : </a:t>
            </a:r>
            <a:r>
              <a:rPr lang="ko-KR" altLang="en-US" sz="1400" dirty="0"/>
              <a:t>사용자 저장 사진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 err="1"/>
              <a:t>recording_video</a:t>
            </a:r>
            <a:r>
              <a:rPr lang="en-US" altLang="ko-KR" sz="1400" dirty="0"/>
              <a:t> : </a:t>
            </a:r>
            <a:r>
              <a:rPr lang="ko-KR" altLang="en-US" sz="1400" dirty="0"/>
              <a:t>사용자 저장 동영상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detect : </a:t>
            </a:r>
            <a:r>
              <a:rPr lang="ko-KR" altLang="en-US" sz="1400" dirty="0"/>
              <a:t>탐지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alarm : </a:t>
            </a:r>
            <a:r>
              <a:rPr lang="ko-KR" altLang="en-US" sz="1400" dirty="0"/>
              <a:t>알람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weather : </a:t>
            </a:r>
            <a:r>
              <a:rPr lang="ko-KR" altLang="en-US" sz="1400" dirty="0"/>
              <a:t>날씨 정보 저장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news</a:t>
            </a:r>
            <a:r>
              <a:rPr lang="ko-KR" altLang="en-US" sz="1400" dirty="0"/>
              <a:t> </a:t>
            </a:r>
            <a:r>
              <a:rPr lang="en-US" altLang="ko-KR" sz="1400" dirty="0"/>
              <a:t>: </a:t>
            </a:r>
            <a:r>
              <a:rPr lang="ko-KR" altLang="en-US" sz="1400" dirty="0"/>
              <a:t>뉴스 관련 정보 저장</a:t>
            </a:r>
            <a:endParaRPr lang="en-US" altLang="ko-KR" sz="1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52A334F-B1A0-066D-FB09-CD3AC588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75" y="1988840"/>
            <a:ext cx="4172002" cy="375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02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5072F9-84B7-D64E-7E11-9F751947A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" y="1552575"/>
            <a:ext cx="4724400" cy="461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459AFC-D58D-3D77-3B2E-6F1B7AEF79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0850" y="2608263"/>
            <a:ext cx="2952750" cy="246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400"/>
              <a:t>본 프로젝트에서 웹서버에 사용자의 복수개의 라즈베리파이가 연결되어  서비스를 이용할 수 있음</a:t>
            </a:r>
            <a:r>
              <a:rPr lang="en-US" altLang="ko-KR" sz="1400"/>
              <a:t>. </a:t>
            </a:r>
            <a:r>
              <a:rPr lang="ko-KR" altLang="en-US" sz="1400"/>
              <a:t>이때 라즈베리파이는 소켓 통신을 통해 연결됨</a:t>
            </a:r>
            <a:r>
              <a:rPr lang="en-US" altLang="ko-KR" sz="140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400"/>
              <a:t>복수의 사용자에 대해 각각의 사용자가 복수의 라즈베리파이를 연결해 </a:t>
            </a:r>
            <a:r>
              <a:rPr lang="en-US" altLang="ko-KR" sz="1400"/>
              <a:t>cctv </a:t>
            </a:r>
            <a:r>
              <a:rPr lang="ko-KR" altLang="en-US" sz="1400"/>
              <a:t>서비스를 이용하기 위해 라즈베리파이를 연결하는 객체를 싱글톤으로 만들어 관리함</a:t>
            </a:r>
            <a:r>
              <a:rPr lang="en-US" altLang="ko-KR" sz="1400"/>
              <a:t>.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642459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(2)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EA1A2D9-FE32-040A-6E6A-10B8F7346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498600"/>
            <a:ext cx="4226764" cy="4666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1997075"/>
            <a:ext cx="2160587" cy="375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400"/>
              <a:t>연결된 라즈베리파이로부터 소켓통신</a:t>
            </a:r>
            <a:r>
              <a:rPr lang="en-US" altLang="ko-KR" sz="1400"/>
              <a:t>(TCP)</a:t>
            </a:r>
            <a:r>
              <a:rPr lang="ko-KR" altLang="en-US" sz="1400"/>
              <a:t>을 통해 이미지 프레임을 가져오는 코드임</a:t>
            </a:r>
            <a:r>
              <a:rPr lang="en-US" altLang="ko-KR" sz="1400"/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4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400"/>
              <a:t>버퍼에 저장된 데이터를 분할하고 변환된 바이트 객체를 원래의 데이터로 변환 후 직렬화된 바이트 객체를 원래의 데이터로 복원함</a:t>
            </a:r>
            <a:r>
              <a:rPr lang="en-US" altLang="ko-KR" sz="1400"/>
              <a:t>. </a:t>
            </a:r>
            <a:r>
              <a:rPr lang="ko-KR" altLang="en-US" sz="1400"/>
              <a:t>이렇게 얻어진 이미 프레임 한장을 가지고 </a:t>
            </a:r>
            <a:r>
              <a:rPr lang="en-US" altLang="ko-KR" sz="1400"/>
              <a:t>AI </a:t>
            </a:r>
            <a:r>
              <a:rPr lang="ko-KR" altLang="en-US" sz="1400"/>
              <a:t>인공지능 모델과 </a:t>
            </a:r>
            <a:r>
              <a:rPr lang="en-US" altLang="ko-KR" sz="1400"/>
              <a:t>YOLO</a:t>
            </a:r>
            <a:r>
              <a:rPr lang="ko-KR" altLang="en-US" sz="1400"/>
              <a:t>모델에 적용함</a:t>
            </a:r>
            <a:r>
              <a:rPr lang="en-US" altLang="ko-KR" sz="1400"/>
              <a:t>. </a:t>
            </a:r>
            <a:r>
              <a:rPr lang="ko-KR" altLang="en-US" sz="1400"/>
              <a:t>또 실시간 스트리밍을 위해서 이미지 프레임을 반환하는 함수임</a:t>
            </a:r>
            <a:r>
              <a:rPr lang="en-US" altLang="ko-KR" sz="1400"/>
              <a:t>.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1966686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(3)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144" y="3501008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FireDetector </a:t>
            </a:r>
            <a:r>
              <a:rPr lang="ko-KR" altLang="en-US" sz="1400"/>
              <a:t>객체에서 화재 감지 모델을 불러와 각 프레임에 대해 화재감지를 진행한다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400A15A-EEA7-D65C-47C2-F83393081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694" y="2060848"/>
            <a:ext cx="5010324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6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(4)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144" y="3501008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FireDetector </a:t>
            </a:r>
            <a:r>
              <a:rPr lang="ko-KR" altLang="en-US" sz="1400"/>
              <a:t>객체에서 화재 감지 모델을 불러와 각 프레임에 대해 화재감지를 진행한다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E39124-44D9-7D8B-2E6C-7A3F2F026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19" y="1564679"/>
            <a:ext cx="4611224" cy="460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94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(5)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144" y="3501008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FireDetector </a:t>
            </a:r>
            <a:r>
              <a:rPr lang="ko-KR" altLang="en-US" sz="1400"/>
              <a:t>객체에서 화재 감지 모델을 불러와 각 프레임에 대해 화재감지를 진행한다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FBB76B-4FE1-8826-4B55-B604501EE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509153"/>
            <a:ext cx="4248472" cy="47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190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(6)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208" y="337819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HelmetDetector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안전모 감지 모델을 불러와 각 프레임에 대해 안전모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911D66-F13E-4E02-2654-A43931237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85" y="2100521"/>
            <a:ext cx="5537611" cy="330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151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(7)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ECF80B-FCD9-F53D-959F-E378A58EA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772816"/>
            <a:ext cx="5773971" cy="3804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78EC02-1BB3-056D-5C55-B6E097AAAE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208" y="337819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HelmetDetector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안전모 감지 모델을 불러와 각 프레임에 대해 안전모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5868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5B1B51-B2F7-8328-3AE0-477705BB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제목 12">
            <a:extLst>
              <a:ext uri="{FF2B5EF4-FFF2-40B4-BE49-F238E27FC236}">
                <a16:creationId xmlns:a16="http://schemas.microsoft.com/office/drawing/2014/main" id="{0DA9D04F-ADE5-CC2A-DC61-800DAA615EA6}"/>
              </a:ext>
            </a:extLst>
          </p:cNvPr>
          <p:cNvSpPr txBox="1">
            <a:spLocks/>
          </p:cNvSpPr>
          <p:nvPr/>
        </p:nvSpPr>
        <p:spPr>
          <a:xfrm>
            <a:off x="1619672" y="2636912"/>
            <a:ext cx="5832648" cy="792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환경 분석</a:t>
            </a:r>
          </a:p>
        </p:txBody>
      </p:sp>
    </p:spTree>
    <p:extLst>
      <p:ext uri="{BB962C8B-B14F-4D97-AF65-F5344CB8AC3E}">
        <p14:creationId xmlns:p14="http://schemas.microsoft.com/office/powerpoint/2010/main" val="20013497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(8)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0A7D39-07AD-49AB-1F94-C459EF2DB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19" y="2423899"/>
            <a:ext cx="5716073" cy="25183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6AB30E-F4FA-A816-C431-0D1E03DD4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208" y="337819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HelmetDetector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안전모 감지 모델을 불러와 각 프레임에 대해 안전모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52603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(9)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12CAA3-E883-DDFB-C689-6AEFB555A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676" y="1916832"/>
            <a:ext cx="6132140" cy="3962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8E9C78-7D42-D4A6-40F9-4EAE9E97E8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4435" y="337819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HelmetDetector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안전모 감지 모델을 불러와 각 프레임에 대해 안전모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7098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(10)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A7F2EC-22CA-574A-62B3-321F7FA96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37" y="1771464"/>
            <a:ext cx="5896438" cy="4167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5C1A15-0FA5-38DD-D8CA-62D0BB0F8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208" y="337819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HelmetDetector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안전모 감지 모델을 불러와 각 프레임에 대해 안전모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56345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(11)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8184" y="342900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PersonDetector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사람 감지 모델을 불러와 각 프레임에 대해 사람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38EC0B-C1CB-03B4-A5EE-01E95DE5B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628800"/>
            <a:ext cx="5204780" cy="450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12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(12)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8663" y="3212976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PersonDetector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사람 감지 모델을 불러와 각 프레임에 대해 사람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187E0B-667B-ADF6-5E5B-4822789E7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33" y="2132855"/>
            <a:ext cx="6618352" cy="362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12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(13)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8413" y="330446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PersonDetector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사람 감지 모델을 불러와 각 프레임에 대해 사람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4A09D8-FE0D-F166-A088-8CC48F4C8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550148"/>
            <a:ext cx="6204805" cy="246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26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(14)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8693" y="342900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 dirty="0" err="1"/>
              <a:t>PersonDetector</a:t>
            </a:r>
            <a:r>
              <a:rPr lang="en-US" altLang="ko-KR" sz="1400" dirty="0"/>
              <a:t> </a:t>
            </a:r>
            <a:r>
              <a:rPr lang="ko-KR" altLang="en-US" sz="1400" dirty="0"/>
              <a:t>객체에서 사람 감지 모델을 불러와 각 프레임에 대해 사람 감지를 진행한다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3E7DEB-8B25-A257-1414-29BD8C66A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88" y="1516561"/>
            <a:ext cx="6197368" cy="467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56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(15)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6136" y="342900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FallDownDetector </a:t>
            </a:r>
            <a:r>
              <a:rPr lang="ko-KR" altLang="en-US" sz="1400"/>
              <a:t>클래스에서 실신 감지에 필요한 모델을 불러와 프레임에 대해 실신을 감지한다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D07F44-1A33-32E7-D0D2-C019B1B6B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80400"/>
            <a:ext cx="5314360" cy="429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006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(16)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6136" y="3429000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FallDownDetector </a:t>
            </a:r>
            <a:r>
              <a:rPr lang="ko-KR" altLang="en-US" sz="1400"/>
              <a:t>클래스에서 실신 감지에 필요한 모델을 불러와 프레임에 대해 실신을 감지한다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7D38C21-430E-0CBF-E374-44E9A3499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20090"/>
            <a:ext cx="4609310" cy="467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801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핵심소스코드</a:t>
            </a: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(17)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5" y="1473901"/>
            <a:ext cx="8740117" cy="47634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0C4888-39B9-2A9D-A6CD-86FA226A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20194-2332-6B08-7091-7EEDCFCC4137}"/>
              </a:ext>
            </a:extLst>
          </p:cNvPr>
          <p:cNvSpPr/>
          <p:nvPr/>
        </p:nvSpPr>
        <p:spPr>
          <a:xfrm>
            <a:off x="222250" y="1473200"/>
            <a:ext cx="8740775" cy="4764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79AEE-1409-B198-A0E7-9A06B7565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5184" y="3284984"/>
            <a:ext cx="21605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34" charset="-127"/>
                <a:ea typeface="맑은 고딕" panose="020B0503020000020004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400"/>
              <a:t>FallDownDetector </a:t>
            </a:r>
            <a:r>
              <a:rPr lang="ko-KR" altLang="en-US" sz="1400"/>
              <a:t>클래스에서 실신 감지에 필요한 모델을 불러와 프레임에 대해 실신을 감지한다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9EA92F-95DF-1CCB-7BE4-B5CEC09AE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33" y="1628800"/>
            <a:ext cx="6348950" cy="435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72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시장</a:t>
            </a:r>
            <a:r>
              <a:rPr lang="en-US" altLang="ko-KR" sz="1700" b="1" noProof="0" dirty="0">
                <a:solidFill>
                  <a:schemeClr val="bg1"/>
                </a:solidFill>
                <a:latin typeface="+mn-ea"/>
                <a:cs typeface="+mj-cs"/>
              </a:rPr>
              <a:t>/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기술 동향 분석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E56BEB9-F44D-07BC-CCDE-3AAD9A30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1EEF9-F76B-88B1-F156-83DB48B4EC51}"/>
              </a:ext>
            </a:extLst>
          </p:cNvPr>
          <p:cNvSpPr txBox="1"/>
          <p:nvPr/>
        </p:nvSpPr>
        <p:spPr>
          <a:xfrm>
            <a:off x="900112" y="1587500"/>
            <a:ext cx="7848351" cy="1284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22910" indent="-42291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정부의 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2025</a:t>
            </a: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년 항만 작업자 사고 발생 확률 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30% </a:t>
            </a: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감축 계획에 </a:t>
            </a:r>
            <a:r>
              <a:rPr lang="ko-KR" altLang="en-US" kern="0">
                <a:solidFill>
                  <a:srgbClr val="000000"/>
                </a:solidFill>
                <a:latin typeface="휴먼명조"/>
                <a:ea typeface="휴먼명조"/>
              </a:rPr>
              <a:t>따른 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4</a:t>
            </a:r>
            <a:r>
              <a:rPr lang="ko-KR" altLang="en-US" kern="0">
                <a:solidFill>
                  <a:srgbClr val="000000"/>
                </a:solidFill>
                <a:latin typeface="휴먼명조"/>
                <a:ea typeface="휴먼명조"/>
              </a:rPr>
              <a:t>차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</a:p>
          <a:p>
            <a:pPr marL="422910" indent="-42291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>
                <a:solidFill>
                  <a:srgbClr val="000000"/>
                </a:solidFill>
                <a:latin typeface="휴먼명조"/>
                <a:ea typeface="휴먼명조"/>
              </a:rPr>
              <a:t>산업혁명 </a:t>
            </a: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기술을 통한 안전 플랫폼 구축 예정이 있을 만큼 항만 안전 </a:t>
            </a:r>
            <a:endParaRPr lang="en-US" altLang="ko-KR" kern="0" dirty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marL="422910" indent="-42291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중요도는 굉장히 높아지고 있다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.</a:t>
            </a:r>
            <a:endParaRPr lang="ko-KR" altLang="en-US" sz="1200" kern="100" dirty="0">
              <a:solidFill>
                <a:srgbClr val="000000"/>
              </a:solidFill>
              <a:latin typeface="바탕" panose="02030600000101010101" pitchFamily="18" charset="-127"/>
              <a:ea typeface="+mn-ea"/>
            </a:endParaRP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5D3CC110-55F4-2272-416A-FA8D1D498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3463605"/>
            <a:ext cx="3600450" cy="220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3884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>
                <a:solidFill>
                  <a:schemeClr val="bg1"/>
                </a:solidFill>
                <a:latin typeface="+mn-ea"/>
              </a:rPr>
              <a:t>참조</a:t>
            </a:r>
            <a:r>
              <a:rPr lang="en-US" altLang="ko-KR" sz="1700" b="1">
                <a:solidFill>
                  <a:schemeClr val="bg1"/>
                </a:solidFill>
                <a:latin typeface="+mn-ea"/>
              </a:rPr>
              <a:t>- </a:t>
            </a:r>
            <a:r>
              <a:rPr kumimoji="0" lang="ko-KR" altLang="en-US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개발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환경 및 설명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3AD521-1736-9AA4-20B9-AE3CE98EC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40</a:t>
            </a:fld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5899A6F-C753-8E08-F72F-4E89DC1C4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07178"/>
              </p:ext>
            </p:extLst>
          </p:nvPr>
        </p:nvGraphicFramePr>
        <p:xfrm>
          <a:off x="539552" y="1690694"/>
          <a:ext cx="8229600" cy="3971898"/>
        </p:xfrm>
        <a:graphic>
          <a:graphicData uri="http://schemas.openxmlformats.org/drawingml/2006/table">
            <a:tbl>
              <a:tblPr/>
              <a:tblGrid>
                <a:gridCol w="648329">
                  <a:extLst>
                    <a:ext uri="{9D8B030D-6E8A-4147-A177-3AD203B41FA5}">
                      <a16:colId xmlns:a16="http://schemas.microsoft.com/office/drawing/2014/main" val="2837031112"/>
                    </a:ext>
                  </a:extLst>
                </a:gridCol>
                <a:gridCol w="1860185">
                  <a:extLst>
                    <a:ext uri="{9D8B030D-6E8A-4147-A177-3AD203B41FA5}">
                      <a16:colId xmlns:a16="http://schemas.microsoft.com/office/drawing/2014/main" val="3851800918"/>
                    </a:ext>
                  </a:extLst>
                </a:gridCol>
                <a:gridCol w="5721086">
                  <a:extLst>
                    <a:ext uri="{9D8B030D-6E8A-4147-A177-3AD203B41FA5}">
                      <a16:colId xmlns:a16="http://schemas.microsoft.com/office/drawing/2014/main" val="4164383315"/>
                    </a:ext>
                  </a:extLst>
                </a:gridCol>
              </a:tblGrid>
              <a:tr h="24645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구분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상세내용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995583"/>
                  </a:ext>
                </a:extLst>
              </a:tr>
              <a:tr h="222127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S/W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개발환경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OS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Linux(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라즈베리파이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클라우드 환경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), </a:t>
                      </a: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Windows10(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로컬 개발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)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567352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개발환경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en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IDE)</a:t>
                      </a:r>
                      <a:endParaRPr lang="en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Pycharm , Visual Studio Code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30230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개발도구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MySQL, MySQL Workbench(8.0)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1595470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개발언어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Python , </a:t>
                      </a:r>
                      <a:r>
                        <a:rPr 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javascript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389122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기타사항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ore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3766336"/>
                  </a:ext>
                </a:extLst>
              </a:tr>
              <a:tr h="222127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H/W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구성장비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디바이스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라즈베리파이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730315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센서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라즈베리파이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 카메라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2979716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통신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소켓통신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332589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언어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Python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4769562"/>
                  </a:ext>
                </a:extLst>
              </a:tr>
              <a:tr h="22212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기타사항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새로운 장비를 통해 </a:t>
                      </a:r>
                      <a:r>
                        <a:rPr lang="en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CCTV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역할을 시도할 수 있음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857750"/>
                  </a:ext>
                </a:extLst>
              </a:tr>
              <a:tr h="236657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프로젝트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관리환경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형상관리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Git lab , Git hub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2265957"/>
                  </a:ext>
                </a:extLst>
              </a:tr>
              <a:tr h="23665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의사소통관리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카카오톡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en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Zoom, Discord</a:t>
                      </a:r>
                      <a:endParaRPr lang="en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515875"/>
                  </a:ext>
                </a:extLst>
              </a:tr>
              <a:tr h="23665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 panose="020B0503020000020004" pitchFamily="34" charset="-127"/>
                        </a:rPr>
                        <a:t>기타사항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ore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5520" marR="15520" marT="15520" marB="1552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60864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6DAC763-F11B-6F29-5090-AF7C2E5BB8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274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858926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41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6F1AE59-1552-5B02-33B9-66C84CC7ED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19" y="3689890"/>
            <a:ext cx="4158110" cy="23618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2C08E5-D179-03CB-C0E3-AEC2B330329E}"/>
              </a:ext>
            </a:extLst>
          </p:cNvPr>
          <p:cNvSpPr txBox="1"/>
          <p:nvPr/>
        </p:nvSpPr>
        <p:spPr>
          <a:xfrm>
            <a:off x="5431075" y="1591392"/>
            <a:ext cx="3106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1. </a:t>
            </a:r>
            <a:r>
              <a:rPr lang="ko-KR" altLang="en-US" dirty="0"/>
              <a:t>웹 페이지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dirty="0"/>
              <a:t>웹의 전반적인 페이지</a:t>
            </a:r>
            <a:endParaRPr lang="en-US" altLang="ko-KR" sz="1200" dirty="0"/>
          </a:p>
          <a:p>
            <a:r>
              <a:rPr lang="ko-KR" altLang="en-US" sz="1200" dirty="0"/>
              <a:t>지도를 통해 </a:t>
            </a:r>
            <a:r>
              <a:rPr lang="en-US" altLang="ko-KR" sz="1200" dirty="0" err="1"/>
              <a:t>cctv</a:t>
            </a:r>
            <a:r>
              <a:rPr lang="ko-KR" altLang="en-US" sz="1200" dirty="0"/>
              <a:t>의 위치를 확인할 수 있으며 </a:t>
            </a:r>
            <a:r>
              <a:rPr lang="en-US" altLang="ko-KR" sz="1200" dirty="0"/>
              <a:t>, </a:t>
            </a:r>
            <a:r>
              <a:rPr lang="ko-KR" altLang="en-US" sz="1200" dirty="0"/>
              <a:t>옆에 바를 통해 현재 </a:t>
            </a:r>
            <a:r>
              <a:rPr lang="en-US" altLang="ko-KR" sz="1200" dirty="0"/>
              <a:t>CCTV </a:t>
            </a:r>
            <a:r>
              <a:rPr lang="ko-KR" altLang="en-US" sz="1200" dirty="0"/>
              <a:t>위치의 상태</a:t>
            </a:r>
            <a:r>
              <a:rPr lang="en-US" altLang="ko-KR" sz="1200" dirty="0"/>
              <a:t>(</a:t>
            </a:r>
            <a:r>
              <a:rPr lang="ko-KR" altLang="en-US" sz="1200" dirty="0"/>
              <a:t>파란색 이상 없음</a:t>
            </a:r>
            <a:r>
              <a:rPr lang="en-US" altLang="ko-KR" sz="1200" dirty="0"/>
              <a:t>, </a:t>
            </a:r>
            <a:r>
              <a:rPr lang="ko-KR" altLang="en-US" sz="1200" dirty="0"/>
              <a:t>회색 </a:t>
            </a:r>
            <a:r>
              <a:rPr lang="ko-KR" altLang="en-US" sz="1200" dirty="0" err="1"/>
              <a:t>미연결</a:t>
            </a:r>
            <a:r>
              <a:rPr lang="en-US" altLang="ko-KR" sz="1200" dirty="0"/>
              <a:t>, </a:t>
            </a:r>
            <a:r>
              <a:rPr lang="ko-KR" altLang="en-US" sz="1200" dirty="0"/>
              <a:t>빨간색 사고</a:t>
            </a:r>
            <a:r>
              <a:rPr lang="en-US" altLang="ko-KR" sz="1200" dirty="0"/>
              <a:t>)</a:t>
            </a:r>
            <a:r>
              <a:rPr lang="ko-KR" altLang="en-US" sz="1200" dirty="0"/>
              <a:t>를 알 수 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7A08D4-B6BA-A670-1B16-DBB1ACBFDC04}"/>
              </a:ext>
            </a:extLst>
          </p:cNvPr>
          <p:cNvSpPr txBox="1"/>
          <p:nvPr/>
        </p:nvSpPr>
        <p:spPr>
          <a:xfrm>
            <a:off x="5425699" y="4149080"/>
            <a:ext cx="3106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2.  </a:t>
            </a:r>
            <a:r>
              <a:rPr lang="ko-KR" altLang="en-US" dirty="0"/>
              <a:t>화재 탐지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100" dirty="0"/>
              <a:t>화재를 탐지하는 것을 테스트 한 장면이다</a:t>
            </a:r>
            <a:r>
              <a:rPr lang="en-US" altLang="ko-KR" sz="11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6BDF0F0-CBC4-103E-82D9-3CDCB8BBB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653" y="1591391"/>
            <a:ext cx="4112976" cy="205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13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42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C846128-27B1-13BB-790C-147F5CE5C1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684" y="1569962"/>
            <a:ext cx="3417381" cy="208579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4C68AB7-A110-B5A1-5E6A-E989FB4930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684" y="3674416"/>
            <a:ext cx="3383059" cy="1990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C476A2-57DB-BD4D-0DDC-873DBF56CFCE}"/>
              </a:ext>
            </a:extLst>
          </p:cNvPr>
          <p:cNvSpPr txBox="1"/>
          <p:nvPr/>
        </p:nvSpPr>
        <p:spPr>
          <a:xfrm>
            <a:off x="5426357" y="1772816"/>
            <a:ext cx="24482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3. </a:t>
            </a:r>
          </a:p>
          <a:p>
            <a:endParaRPr lang="en-US" altLang="ko-KR" dirty="0"/>
          </a:p>
          <a:p>
            <a:r>
              <a:rPr lang="ko-KR" altLang="en-US" sz="1100" dirty="0"/>
              <a:t>클라우드 서버를 통해 로컬에서의 영상을 받는 사진</a:t>
            </a:r>
            <a:r>
              <a:rPr lang="en-US" altLang="ko-KR" sz="1100" dirty="0"/>
              <a:t>, </a:t>
            </a:r>
            <a:r>
              <a:rPr lang="ko-KR" altLang="en-US" sz="1100" dirty="0"/>
              <a:t>영상 송출 페이지에서 녹화 이미지 </a:t>
            </a:r>
            <a:r>
              <a:rPr lang="ko-KR" altLang="en-US" sz="1100" dirty="0" err="1"/>
              <a:t>캡쳐등을</a:t>
            </a:r>
            <a:r>
              <a:rPr lang="ko-KR" altLang="en-US" sz="1100" dirty="0"/>
              <a:t> 할 수 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0FE39-EB22-1908-953D-BC2314F0E955}"/>
              </a:ext>
            </a:extLst>
          </p:cNvPr>
          <p:cNvSpPr txBox="1"/>
          <p:nvPr/>
        </p:nvSpPr>
        <p:spPr>
          <a:xfrm>
            <a:off x="5464352" y="4069522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4. </a:t>
            </a:r>
          </a:p>
          <a:p>
            <a:endParaRPr lang="en-US" altLang="ko-KR" dirty="0"/>
          </a:p>
          <a:p>
            <a:r>
              <a:rPr lang="ko-KR" altLang="en-US" sz="1200" dirty="0"/>
              <a:t>웹에서 정책 설정을 통해 </a:t>
            </a:r>
            <a:r>
              <a:rPr lang="en-US" altLang="ko-KR" sz="1200" dirty="0"/>
              <a:t>CCTV</a:t>
            </a:r>
            <a:r>
              <a:rPr lang="ko-KR" altLang="en-US" sz="1200" dirty="0"/>
              <a:t>에서 어떠한 사고를 탐지할 지 결정할 수 있다</a:t>
            </a:r>
            <a:r>
              <a:rPr lang="en-US" altLang="ko-KR" sz="1200" dirty="0"/>
              <a:t>.</a:t>
            </a:r>
            <a:r>
              <a:rPr lang="ko-KR" altLang="en-US" sz="1200" dirty="0"/>
              <a:t>사진</a:t>
            </a:r>
          </a:p>
        </p:txBody>
      </p:sp>
    </p:spTree>
    <p:extLst>
      <p:ext uri="{BB962C8B-B14F-4D97-AF65-F5344CB8AC3E}">
        <p14:creationId xmlns:p14="http://schemas.microsoft.com/office/powerpoint/2010/main" val="7597565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43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9F1E35-2764-8055-471A-98DD59B832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75306"/>
            <a:ext cx="3743744" cy="22306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2D1849-EFE3-4144-0F80-D3D11E5718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3805977"/>
            <a:ext cx="4126470" cy="20632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63F59A-E3C0-EE8B-746A-92A770602D3E}"/>
              </a:ext>
            </a:extLst>
          </p:cNvPr>
          <p:cNvSpPr txBox="1"/>
          <p:nvPr/>
        </p:nvSpPr>
        <p:spPr>
          <a:xfrm>
            <a:off x="5594874" y="1993608"/>
            <a:ext cx="2988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5. </a:t>
            </a:r>
            <a:r>
              <a:rPr lang="ko-KR" altLang="en-US" dirty="0"/>
              <a:t>안전수칙 위반 탐지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dirty="0"/>
              <a:t>작업자가 안전모 미착용 및 </a:t>
            </a:r>
            <a:r>
              <a:rPr lang="en-US" altLang="ko-KR" sz="1200" dirty="0"/>
              <a:t>n</a:t>
            </a:r>
            <a:r>
              <a:rPr lang="ko-KR" altLang="en-US" sz="1200" dirty="0"/>
              <a:t>명 이상 근무지에 </a:t>
            </a:r>
            <a:r>
              <a:rPr lang="en-US" altLang="ko-KR" sz="1200" dirty="0"/>
              <a:t>n</a:t>
            </a:r>
            <a:r>
              <a:rPr lang="ko-KR" altLang="en-US" sz="1200" dirty="0"/>
              <a:t>명 미만 </a:t>
            </a:r>
            <a:r>
              <a:rPr lang="ko-KR" altLang="en-US" sz="1200" dirty="0" err="1"/>
              <a:t>출입등을</a:t>
            </a:r>
            <a:r>
              <a:rPr lang="ko-KR" altLang="en-US" sz="1200" dirty="0"/>
              <a:t> 탐지하는 사진이다</a:t>
            </a:r>
            <a:r>
              <a:rPr lang="en-US" altLang="ko-KR" sz="12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1D87DE-AB3E-4A20-4E4A-307F2C893783}"/>
              </a:ext>
            </a:extLst>
          </p:cNvPr>
          <p:cNvSpPr txBox="1"/>
          <p:nvPr/>
        </p:nvSpPr>
        <p:spPr>
          <a:xfrm>
            <a:off x="5587800" y="4180761"/>
            <a:ext cx="29889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6. </a:t>
            </a:r>
            <a:r>
              <a:rPr lang="ko-KR" altLang="en-US" dirty="0"/>
              <a:t>실신 탐지</a:t>
            </a:r>
            <a:endParaRPr lang="en-US" altLang="ko-KR" dirty="0"/>
          </a:p>
          <a:p>
            <a:endParaRPr lang="en-US" altLang="ko-KR" sz="1200" dirty="0"/>
          </a:p>
          <a:p>
            <a:r>
              <a:rPr lang="ko-KR" altLang="en-US" sz="1200" dirty="0"/>
              <a:t>작업자가 </a:t>
            </a:r>
            <a:r>
              <a:rPr lang="ko-KR" altLang="en-US" sz="1200" dirty="0" err="1"/>
              <a:t>쓰러졌는</a:t>
            </a:r>
            <a:r>
              <a:rPr lang="ko-KR" altLang="en-US" sz="1200" dirty="0"/>
              <a:t> 지 여부를 </a:t>
            </a:r>
            <a:r>
              <a:rPr lang="en-US" altLang="ko-KR" sz="1200" dirty="0"/>
              <a:t>pose </a:t>
            </a:r>
            <a:r>
              <a:rPr lang="en-US" altLang="ko-KR" sz="1200" dirty="0" err="1"/>
              <a:t>estimatio</a:t>
            </a:r>
            <a:r>
              <a:rPr lang="ko-KR" altLang="en-US" sz="1200" dirty="0"/>
              <a:t>을 통해 탐지를 해낸다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29386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44</a:t>
            </a:fld>
            <a:endParaRPr lang="ko-KR" altLang="en-US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09F40A1-3AF4-CB5E-CFFD-31B9C99BC5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883" y="3784209"/>
            <a:ext cx="2316157" cy="21561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CB011E-2069-9FA7-D324-0D49A2EF6D9A}"/>
              </a:ext>
            </a:extLst>
          </p:cNvPr>
          <p:cNvSpPr txBox="1"/>
          <p:nvPr/>
        </p:nvSpPr>
        <p:spPr>
          <a:xfrm>
            <a:off x="5947599" y="1919781"/>
            <a:ext cx="228787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7. </a:t>
            </a:r>
            <a:r>
              <a:rPr lang="ko-KR" altLang="en-US" dirty="0"/>
              <a:t>뉴스 </a:t>
            </a:r>
            <a:r>
              <a:rPr lang="ko-KR" altLang="en-US" dirty="0" err="1"/>
              <a:t>크롤링</a:t>
            </a:r>
            <a:endParaRPr lang="en-US" altLang="ko-KR" dirty="0"/>
          </a:p>
          <a:p>
            <a:endParaRPr lang="en-US" altLang="ko-KR" sz="1200" dirty="0"/>
          </a:p>
          <a:p>
            <a:r>
              <a:rPr lang="ko-KR" altLang="en-US" sz="1200" dirty="0"/>
              <a:t>항만 정보 및 항만 사고 관련 뉴스의 정보를 </a:t>
            </a:r>
            <a:r>
              <a:rPr lang="ko-KR" altLang="en-US" sz="1200" dirty="0" err="1"/>
              <a:t>크롤링</a:t>
            </a:r>
            <a:r>
              <a:rPr lang="ko-KR" altLang="en-US" sz="1200" dirty="0"/>
              <a:t> 한 모습이다</a:t>
            </a:r>
            <a:r>
              <a:rPr lang="en-US" altLang="ko-KR" sz="12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536FBB-B6FB-76ED-D0A7-6DBFBC763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932" y="1628800"/>
            <a:ext cx="5314535" cy="2683967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14A9768-4443-9176-1D3D-1E42E05B683F}"/>
              </a:ext>
            </a:extLst>
          </p:cNvPr>
          <p:cNvCxnSpPr>
            <a:cxnSpLocks/>
          </p:cNvCxnSpPr>
          <p:nvPr/>
        </p:nvCxnSpPr>
        <p:spPr>
          <a:xfrm flipH="1" flipV="1">
            <a:off x="5554799" y="4365103"/>
            <a:ext cx="490771" cy="4971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6980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B011E-2069-9FA7-D324-0D49A2EF6D9A}"/>
              </a:ext>
            </a:extLst>
          </p:cNvPr>
          <p:cNvSpPr txBox="1"/>
          <p:nvPr/>
        </p:nvSpPr>
        <p:spPr>
          <a:xfrm>
            <a:off x="683568" y="4595068"/>
            <a:ext cx="3456384" cy="624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그림 </a:t>
            </a:r>
            <a:r>
              <a:rPr lang="en-US" altLang="ko-KR"/>
              <a:t>8. </a:t>
            </a:r>
            <a:r>
              <a:rPr lang="ko-KR" altLang="en-US"/>
              <a:t>통계</a:t>
            </a:r>
            <a:endParaRPr lang="en-US" altLang="ko-KR" sz="1200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>
                <a:solidFill>
                  <a:srgbClr val="000000"/>
                </a:solidFill>
                <a:effectLst/>
                <a:latin typeface="+mj-lt"/>
              </a:rPr>
              <a:t>사고상황 감지 날짜별</a:t>
            </a:r>
            <a:r>
              <a:rPr lang="en-US" altLang="ko-KR" sz="1200" kern="0" spc="0">
                <a:solidFill>
                  <a:srgbClr val="000000"/>
                </a:solidFill>
                <a:effectLst/>
                <a:latin typeface="+mj-lt"/>
              </a:rPr>
              <a:t>, </a:t>
            </a:r>
            <a:r>
              <a:rPr lang="ko-KR" altLang="en-US" sz="1200" kern="0" spc="0">
                <a:solidFill>
                  <a:srgbClr val="000000"/>
                </a:solidFill>
                <a:effectLst/>
                <a:latin typeface="+mj-lt"/>
              </a:rPr>
              <a:t>시간별 통계 제공</a:t>
            </a:r>
            <a:r>
              <a:rPr lang="en-US" altLang="ko-KR" sz="1200" kern="0" spc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03756F1-6068-3FFF-A52E-B2E55E004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08705"/>
            <a:ext cx="3960440" cy="24381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7A910FB-39AC-C3BD-6989-C4DA042F7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241" y="1854916"/>
            <a:ext cx="4219208" cy="240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827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-S/W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 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FAE68C5-EFFF-B416-AB64-173A2AEA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B011E-2069-9FA7-D324-0D49A2EF6D9A}"/>
              </a:ext>
            </a:extLst>
          </p:cNvPr>
          <p:cNvSpPr txBox="1"/>
          <p:nvPr/>
        </p:nvSpPr>
        <p:spPr>
          <a:xfrm>
            <a:off x="683568" y="4595068"/>
            <a:ext cx="3456384" cy="624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9. </a:t>
            </a:r>
            <a:r>
              <a:rPr lang="ko-KR" altLang="en-US" dirty="0"/>
              <a:t>앱 알림 기능</a:t>
            </a:r>
            <a:endParaRPr lang="en-US" altLang="ko-KR" sz="1200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+mj-lt"/>
              </a:rPr>
              <a:t>앱을 통해 사고 내용을 확인할 수 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E118E6-57CD-F3AF-AD3B-DF8438982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028" y="1638466"/>
            <a:ext cx="1950772" cy="407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029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3096344" cy="3178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참조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-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H/W </a:t>
            </a:r>
            <a:r>
              <a:rPr kumimoji="0" lang="ko-KR" altLang="en-US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기능 실사사진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BCB1CE-2DD6-40DC-A0F7-0303DCBC1F92}"/>
              </a:ext>
            </a:extLst>
          </p:cNvPr>
          <p:cNvSpPr/>
          <p:nvPr/>
        </p:nvSpPr>
        <p:spPr>
          <a:xfrm>
            <a:off x="222256" y="1473901"/>
            <a:ext cx="8454200" cy="46193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B5FD20D-CA5F-F47F-131B-DCF3701F7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47</a:t>
            </a:fld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97B2774-1F1F-E091-1608-A4365ECA61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47" y="1834192"/>
            <a:ext cx="2396702" cy="389881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A7A8B54-9CC8-9775-495E-D634736D28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08" y="1863854"/>
            <a:ext cx="2808094" cy="34007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BDBB6C-EEB5-BEA7-2CCF-A714E8785224}"/>
              </a:ext>
            </a:extLst>
          </p:cNvPr>
          <p:cNvSpPr txBox="1"/>
          <p:nvPr/>
        </p:nvSpPr>
        <p:spPr>
          <a:xfrm>
            <a:off x="5868361" y="2348880"/>
            <a:ext cx="298897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10. </a:t>
            </a:r>
            <a:r>
              <a:rPr lang="ko-KR" altLang="en-US" dirty="0"/>
              <a:t>영상 프레임 전달</a:t>
            </a:r>
            <a:endParaRPr lang="en-US" altLang="ko-KR" dirty="0"/>
          </a:p>
          <a:p>
            <a:endParaRPr lang="en-US" altLang="ko-KR" sz="1200" dirty="0"/>
          </a:p>
          <a:p>
            <a:r>
              <a:rPr lang="ko-KR" altLang="en-US" sz="1200" dirty="0"/>
              <a:t>영상 프레임을 전달할 라즈베리 파이와 라즈베리 파이에서 서버로 영상을 전달하는 장면이다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28833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_x189573992" descr="EMB00002db40e3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0948" y="166947"/>
            <a:ext cx="779421" cy="7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2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시장</a:t>
            </a:r>
            <a:r>
              <a:rPr lang="en-US" altLang="ko-KR" sz="1700" b="1" noProof="0" dirty="0">
                <a:solidFill>
                  <a:schemeClr val="bg1"/>
                </a:solidFill>
                <a:latin typeface="+mn-ea"/>
                <a:cs typeface="+mj-cs"/>
              </a:rPr>
              <a:t>/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기술 동향 분석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E56BEB9-F44D-07BC-CCDE-3AAD9A30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931880-4EE7-F983-C262-68E1EECB8CC8}"/>
              </a:ext>
            </a:extLst>
          </p:cNvPr>
          <p:cNvSpPr txBox="1"/>
          <p:nvPr/>
        </p:nvSpPr>
        <p:spPr>
          <a:xfrm>
            <a:off x="683568" y="1556792"/>
            <a:ext cx="7992814" cy="224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22910" indent="-4229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스마트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해상물류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체계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구축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(4차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산업혁명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기술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접목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) 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: </a:t>
            </a:r>
          </a:p>
          <a:p>
            <a:pPr marL="422910" indent="-4229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정부 2025년까지 IoT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/AI 등 4차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산업혁명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기술을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선박과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항만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err="1">
                <a:solidFill>
                  <a:srgbClr val="000000"/>
                </a:solidFill>
                <a:latin typeface="휴먼명조"/>
                <a:ea typeface="휴먼명조"/>
              </a:rPr>
              <a:t>등에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ko-KR" altLang="en-US" kern="0">
                <a:solidFill>
                  <a:srgbClr val="000000"/>
                </a:solidFill>
                <a:latin typeface="휴먼명조"/>
                <a:ea typeface="휴먼명조"/>
              </a:rPr>
              <a:t>접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목 </a:t>
            </a:r>
          </a:p>
          <a:p>
            <a:pPr marL="422910" indent="-4229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>
                <a:solidFill>
                  <a:srgbClr val="000000"/>
                </a:solidFill>
                <a:latin typeface="휴먼명조"/>
                <a:ea typeface="휴먼명조"/>
              </a:rPr>
              <a:t>시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키는 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“</a:t>
            </a:r>
            <a:r>
              <a:rPr lang="en-US" altLang="ko-KR" kern="0" err="1">
                <a:solidFill>
                  <a:srgbClr val="000000"/>
                </a:solidFill>
                <a:latin typeface="휴먼명조"/>
                <a:ea typeface="휴먼명조"/>
              </a:rPr>
              <a:t>스마트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 해상물류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체계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구축전략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”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발표하여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해수부는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2025년</a:t>
            </a:r>
          </a:p>
          <a:p>
            <a:pPr marL="422910" indent="-4229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까지 </a:t>
            </a:r>
            <a:r>
              <a:rPr lang="en-US" altLang="ko-KR" kern="0" err="1">
                <a:solidFill>
                  <a:srgbClr val="000000"/>
                </a:solidFill>
                <a:latin typeface="휴먼명조"/>
                <a:ea typeface="휴먼명조"/>
              </a:rPr>
              <a:t>스마트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 해상물류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기반을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마련하고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2030년까지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스마트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kern="0" err="1">
                <a:solidFill>
                  <a:srgbClr val="000000"/>
                </a:solidFill>
                <a:latin typeface="휴먼명조"/>
                <a:ea typeface="휴먼명조"/>
              </a:rPr>
              <a:t>해상물류</a:t>
            </a: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 실현</a:t>
            </a:r>
          </a:p>
          <a:p>
            <a:pPr marL="422910" indent="-4229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en-US" altLang="ko-KR" kern="0">
                <a:solidFill>
                  <a:srgbClr val="000000"/>
                </a:solidFill>
                <a:latin typeface="휴먼명조"/>
                <a:ea typeface="휴먼명조"/>
              </a:rPr>
              <a:t>한다는 </a:t>
            </a: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계획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.</a:t>
            </a:r>
            <a:endParaRPr lang="en-US" altLang="ko-KR" kern="0" dirty="0">
              <a:solidFill>
                <a:srgbClr val="000000"/>
              </a:solidFill>
              <a:latin typeface="바탕" panose="02030600000101010101" pitchFamily="18" charset="-127"/>
              <a:ea typeface="휴먼명조"/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7B9CC303-035A-F863-D9C3-6102646C1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056" y="3645024"/>
            <a:ext cx="3671888" cy="272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4031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시장</a:t>
            </a:r>
            <a:r>
              <a:rPr lang="en-US" altLang="ko-KR" sz="1700" b="1" noProof="0" dirty="0">
                <a:solidFill>
                  <a:schemeClr val="bg1"/>
                </a:solidFill>
                <a:latin typeface="+mn-ea"/>
                <a:cs typeface="+mj-cs"/>
              </a:rPr>
              <a:t>/</a:t>
            </a:r>
            <a:r>
              <a:rPr lang="ko-KR" altLang="en-US" sz="1700" b="1" noProof="0" dirty="0">
                <a:solidFill>
                  <a:schemeClr val="bg1"/>
                </a:solidFill>
                <a:latin typeface="+mn-ea"/>
                <a:cs typeface="+mj-cs"/>
              </a:rPr>
              <a:t>기술 동향 분석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/>
              <a:t>스마트해상물류 ▶ 프로그램 설계서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E56BEB9-F44D-07BC-CCDE-3AAD9A30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C4E7AB2-0426-D11B-B3C5-1DE3DB5E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975" y="3232150"/>
            <a:ext cx="5167313" cy="257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215635-45B1-4BE9-1681-12B21C915724}"/>
              </a:ext>
            </a:extLst>
          </p:cNvPr>
          <p:cNvSpPr txBox="1"/>
          <p:nvPr/>
        </p:nvSpPr>
        <p:spPr>
          <a:xfrm>
            <a:off x="800100" y="1438275"/>
            <a:ext cx="7993063" cy="13684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613410" indent="-6134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국내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·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외 인공지능 기술을 융합한 </a:t>
            </a:r>
            <a:r>
              <a:rPr lang="en-US" altLang="ko-KR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cctv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에 대한 수요가 증가하고 있다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. 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포스코 </a:t>
            </a:r>
            <a:r>
              <a:rPr lang="en-US" altLang="ko-KR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ict</a:t>
            </a:r>
            <a:endParaRPr lang="en-US" altLang="ko-KR" kern="0" dirty="0">
              <a:solidFill>
                <a:srgbClr val="000000"/>
              </a:solidFill>
              <a:latin typeface="KoPubWorld바탕체 Light"/>
              <a:ea typeface="KoPubWorld바탕체 Light"/>
            </a:endParaRPr>
          </a:p>
          <a:p>
            <a:pPr marL="613410" indent="-6134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의 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smart </a:t>
            </a:r>
            <a:r>
              <a:rPr lang="en-US" altLang="ko-KR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cctv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의 경우 </a:t>
            </a:r>
            <a:r>
              <a:rPr lang="en-US" altLang="ko-KR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cctv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에 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AI 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기술을 적용해 실시간 영상분석 솔루션을 통해 </a:t>
            </a:r>
            <a:endParaRPr lang="en-US" altLang="ko-KR" kern="0" dirty="0">
              <a:solidFill>
                <a:srgbClr val="000000"/>
              </a:solidFill>
              <a:latin typeface="KoPubWorld바탕체 Light"/>
              <a:ea typeface="KoPubWorld바탕체 Light"/>
            </a:endParaRPr>
          </a:p>
          <a:p>
            <a:pPr marL="613410" indent="-613410" algn="just" eaLnBrk="1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tabLst>
                <a:tab pos="2948940" algn="l"/>
              </a:tabLst>
              <a:defRPr/>
            </a:pP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위험지역 침입탐지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화재감시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환경사고 </a:t>
            </a:r>
            <a:r>
              <a:rPr lang="ko-KR" altLang="en-US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감시등의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KoPubWorld바탕체 Light"/>
                <a:ea typeface="KoPubWorld바탕체 Light"/>
              </a:rPr>
              <a:t>cctv</a:t>
            </a:r>
            <a:r>
              <a:rPr lang="ko-KR" altLang="en-US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를 제공하고 있다</a:t>
            </a:r>
            <a:r>
              <a:rPr lang="en-US" altLang="ko-KR" kern="0" dirty="0">
                <a:solidFill>
                  <a:srgbClr val="000000"/>
                </a:solidFill>
                <a:latin typeface="KoPubWorld바탕체 Light"/>
                <a:ea typeface="KoPubWorld바탕체 Light"/>
              </a:rPr>
              <a:t>.</a:t>
            </a:r>
            <a:endParaRPr lang="ko-KR" altLang="en-US" sz="1200" kern="100" dirty="0">
              <a:solidFill>
                <a:srgbClr val="000000"/>
              </a:solidFill>
              <a:latin typeface="바탕" panose="02030600000101010101" pitchFamily="18" charset="-127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9192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5B1B51-B2F7-8328-3AE0-477705BB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제목 12">
            <a:extLst>
              <a:ext uri="{FF2B5EF4-FFF2-40B4-BE49-F238E27FC236}">
                <a16:creationId xmlns:a16="http://schemas.microsoft.com/office/drawing/2014/main" id="{0DA9D04F-ADE5-CC2A-DC61-800DAA615EA6}"/>
              </a:ext>
            </a:extLst>
          </p:cNvPr>
          <p:cNvSpPr txBox="1">
            <a:spLocks/>
          </p:cNvSpPr>
          <p:nvPr/>
        </p:nvSpPr>
        <p:spPr>
          <a:xfrm>
            <a:off x="1619672" y="2636912"/>
            <a:ext cx="5832648" cy="792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요구사항 분석</a:t>
            </a:r>
          </a:p>
        </p:txBody>
      </p:sp>
    </p:spTree>
    <p:extLst>
      <p:ext uri="{BB962C8B-B14F-4D97-AF65-F5344CB8AC3E}">
        <p14:creationId xmlns:p14="http://schemas.microsoft.com/office/powerpoint/2010/main" val="667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요구사항 정의서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4294967295"/>
          </p:nvPr>
        </p:nvSpPr>
        <p:spPr>
          <a:xfrm>
            <a:off x="3124200" y="6478736"/>
            <a:ext cx="2895600" cy="365125"/>
          </a:xfrm>
        </p:spPr>
        <p:txBody>
          <a:bodyPr/>
          <a:lstStyle/>
          <a:p>
            <a:r>
              <a:rPr lang="ko-KR" altLang="en-US" dirty="0"/>
              <a:t>스마트해상물류 ▶ 프로그램 설계서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AB7E18C-01F6-EA3D-4534-10B7EC483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8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E709372-A38C-AA5C-E124-FEBB4D15A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135663"/>
              </p:ext>
            </p:extLst>
          </p:nvPr>
        </p:nvGraphicFramePr>
        <p:xfrm>
          <a:off x="250825" y="1268413"/>
          <a:ext cx="4321175" cy="5149387"/>
        </p:xfrm>
        <a:graphic>
          <a:graphicData uri="http://schemas.openxmlformats.org/drawingml/2006/table">
            <a:tbl>
              <a:tblPr/>
              <a:tblGrid>
                <a:gridCol w="432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4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935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36006" marR="36006" marT="8567" marB="856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36006" marR="36006" marT="8567" marB="856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36006" marR="36006" marT="8567" marB="856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3915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S/W</a:t>
                      </a:r>
                    </a:p>
                  </a:txBody>
                  <a:tcPr marL="36006" marR="36006" marT="8567" marB="856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웹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페이지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현재 주요 항만의 날씨 상황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통계 요약본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연결된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카매라의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대수 및 종류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지도를 통한 위치 시각화를 확인할 수 있다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51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처리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화재 상황 탐지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 실시간 분석 중 항만에서 화재 사고 발생시 바로 상황을 알림하도록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39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처리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안전 수칙 준수 탐지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CCTV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에서 전송된 프레임을 실시간으로 분석하여  안전수칙을 잘 준수하는지 살피고 </a:t>
                      </a:r>
                      <a:r>
                        <a:rPr lang="en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 이상 근무지에서 </a:t>
                      </a:r>
                      <a:r>
                        <a:rPr lang="en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 미만 근무 작업모 미착용에 대하여 실시간으로 상황을 감지 알림을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77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처리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실신 감지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CCTV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에서 전송된 프레임을 실시간으로 분석하여 작업현장에서 작업자가 실신을 하는 사고가 발생할 경우 바로 알림을 줄 수 있도록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77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웹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결과 제공 및 녹화 및 캡쳐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로컬 </a:t>
                      </a:r>
                      <a:r>
                        <a:rPr lang="en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CCTV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에서 클라우드 서버로 프레임을 전송하여 항만에서의 사고 발생 영상을 스트리밍 할 수 있도록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또한 영상을 녹화 및 캡쳐 기능을 통해 사고 내용을 기록할 수 있도록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80" marR="64780" marT="17903" marB="1790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2E7AB2F-48A1-9A8A-B5A2-19FF36FA1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937011"/>
              </p:ext>
            </p:extLst>
          </p:nvPr>
        </p:nvGraphicFramePr>
        <p:xfrm>
          <a:off x="4779963" y="1268413"/>
          <a:ext cx="4113212" cy="4043356"/>
        </p:xfrm>
        <a:graphic>
          <a:graphicData uri="http://schemas.openxmlformats.org/drawingml/2006/table">
            <a:tbl>
              <a:tblPr/>
              <a:tblGrid>
                <a:gridCol w="512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5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57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구분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0999" marR="30999" marT="8573" marB="85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ea typeface="맑은 고딕"/>
                        </a:rPr>
                        <a:t>기능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0999" marR="30999" marT="8573" marB="85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</a:rPr>
                        <a:t>설명</a:t>
                      </a:r>
                    </a:p>
                  </a:txBody>
                  <a:tcPr marL="30999" marR="30999" marT="8573" marB="85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262"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S/W</a:t>
                      </a:r>
                    </a:p>
                    <a:p>
                      <a:pPr latinLnBrk="1"/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91449" marR="91449" marT="45736" marB="45736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웹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정책 설정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각 카메라 마다 필요한 정책 설정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화재 탐지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안전 수칙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실신 탐지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을 할 수 있게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262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91449" marR="91449" marT="45736" marB="45736" anchor="ctr"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웹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–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사고 통계치 정보 제공 </a:t>
                      </a:r>
                    </a:p>
                  </a:txBody>
                  <a:tcPr marL="64776" marR="64776" marT="17913" marB="17913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각 카메라 마다 필요한 정책 설정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화재 탐지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안전 수칙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실신 탐지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을 할 수 있게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3518802"/>
                  </a:ext>
                </a:extLst>
              </a:tr>
              <a:tr h="490262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91449" marR="91449" marT="45736" marB="45736" anchor="ctr"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웹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–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항만 사건 사고 뉴스 제공 </a:t>
                      </a:r>
                    </a:p>
                  </a:txBody>
                  <a:tcPr marL="64776" marR="64776" marT="17913" marB="17913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항만의 사건 사고에 대한 뉴스를 서비스 받음으로써 사건 사고 예방을 위한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교육등이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빠르게 이뤄질 수 있는 계기를 마련할 수 있다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348288"/>
                  </a:ext>
                </a:extLst>
              </a:tr>
              <a:tr h="490262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91449" marR="91449" marT="45736" marB="45736" anchor="ctr"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앱 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– 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사고 정보 제공</a:t>
                      </a:r>
                      <a:endParaRPr lang="ko-KR" altLang="en-US" dirty="0">
                        <a:effectLst/>
                      </a:endParaRPr>
                    </a:p>
                  </a:txBody>
                  <a:tcPr marL="66675" marR="66675" marT="66675" marB="6667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항만에 사고가 발생했을 시 앱을 통해서 사고 정보를 받을 수 있도록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0739244"/>
                  </a:ext>
                </a:extLst>
              </a:tr>
              <a:tr h="73418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H/W</a:t>
                      </a:r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91449" marR="91449" marT="45736" marB="45736"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로컬에서 서버로 영상 전송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보드를 통해서 촬영된 영상을 웹서버로 프레임 단위로 보내준다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6" marR="64776" marT="17913" marB="1791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2041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5B1B51-B2F7-8328-3AE0-477705BB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제목 12">
            <a:extLst>
              <a:ext uri="{FF2B5EF4-FFF2-40B4-BE49-F238E27FC236}">
                <a16:creationId xmlns:a16="http://schemas.microsoft.com/office/drawing/2014/main" id="{0DA9D04F-ADE5-CC2A-DC61-800DAA615EA6}"/>
              </a:ext>
            </a:extLst>
          </p:cNvPr>
          <p:cNvSpPr txBox="1">
            <a:spLocks/>
          </p:cNvSpPr>
          <p:nvPr/>
        </p:nvSpPr>
        <p:spPr>
          <a:xfrm>
            <a:off x="1619672" y="2636912"/>
            <a:ext cx="5832648" cy="792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5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아키텍쳐</a:t>
            </a:r>
            <a:r>
              <a:rPr kumimoji="0" lang="ko-KR" altLang="en-US" sz="3600" b="1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설계</a:t>
            </a:r>
          </a:p>
        </p:txBody>
      </p:sp>
    </p:spTree>
    <p:extLst>
      <p:ext uri="{BB962C8B-B14F-4D97-AF65-F5344CB8AC3E}">
        <p14:creationId xmlns:p14="http://schemas.microsoft.com/office/powerpoint/2010/main" val="3508893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 b="1" dirty="0" smtClean="0"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2759</TotalTime>
  <Words>2255</Words>
  <Application>Microsoft Office PowerPoint</Application>
  <PresentationFormat>화면 슬라이드 쇼(4:3)</PresentationFormat>
  <Paragraphs>540</Paragraphs>
  <Slides>48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48</vt:i4>
      </vt:variant>
    </vt:vector>
  </HeadingPairs>
  <TitlesOfParts>
    <vt:vector size="58" baseType="lpstr">
      <vt:lpstr>-apple-system</vt:lpstr>
      <vt:lpstr>KoPubWorld바탕체 Light</vt:lpstr>
      <vt:lpstr>Noto Sans KR</vt:lpstr>
      <vt:lpstr>맑은 고딕</vt:lpstr>
      <vt:lpstr>바탕</vt:lpstr>
      <vt:lpstr>새굴림</vt:lpstr>
      <vt:lpstr>함초롬바탕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이낙선</dc:creator>
  <cp:lastModifiedBy>이 상원</cp:lastModifiedBy>
  <cp:revision>321</cp:revision>
  <dcterms:created xsi:type="dcterms:W3CDTF">2014-04-16T00:55:54Z</dcterms:created>
  <dcterms:modified xsi:type="dcterms:W3CDTF">2022-11-01T03:09:51Z</dcterms:modified>
</cp:coreProperties>
</file>

<file path=docProps/thumbnail.jpeg>
</file>